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0"/>
  </p:notesMasterIdLst>
  <p:sldIdLst>
    <p:sldId id="256" r:id="rId3"/>
    <p:sldId id="282" r:id="rId4"/>
    <p:sldId id="268" r:id="rId5"/>
    <p:sldId id="278" r:id="rId6"/>
    <p:sldId id="281" r:id="rId7"/>
    <p:sldId id="280" r:id="rId8"/>
    <p:sldId id="263" r:id="rId9"/>
  </p:sldIdLst>
  <p:sldSz cx="12192000" cy="6858000"/>
  <p:notesSz cx="12192000" cy="6858000"/>
  <p:defaultTextStyle>
    <a:defPPr>
      <a:defRPr lang="en-GB"/>
    </a:defPPr>
    <a:lvl1pPr marL="0" lvl="0" indent="0" algn="l" defTabSz="914400">
      <a:lnSpc>
        <a:spcPct val="100000"/>
      </a:lnSpc>
      <a:spcBef>
        <a:spcPts val="0"/>
      </a:spcBef>
      <a:spcAft>
        <a:spcPts val="0"/>
      </a:spcAft>
      <a:buNone/>
      <a:defRPr sz="1600" b="0" i="0" u="none">
        <a:solidFill>
          <a:schemeClr val="tx1"/>
        </a:solidFill>
        <a:latin typeface="Arial" panose="020B0604020202020204"/>
        <a:ea typeface="Microsoft YaHei" panose="020B0503020204020204" charset="-122"/>
        <a:cs typeface="+mn-cs"/>
      </a:defRPr>
    </a:lvl1pPr>
    <a:lvl2pPr marL="742950" lvl="1" indent="-285750" algn="l" defTabSz="914400">
      <a:lnSpc>
        <a:spcPct val="100000"/>
      </a:lnSpc>
      <a:spcBef>
        <a:spcPts val="0"/>
      </a:spcBef>
      <a:spcAft>
        <a:spcPts val="0"/>
      </a:spcAft>
      <a:buNone/>
      <a:defRPr sz="1600" b="0" i="0" u="none">
        <a:solidFill>
          <a:schemeClr val="tx1"/>
        </a:solidFill>
        <a:latin typeface="Arial" panose="020B0604020202020204"/>
        <a:ea typeface="Microsoft YaHei" panose="020B0503020204020204" charset="-122"/>
        <a:cs typeface="+mn-cs"/>
      </a:defRPr>
    </a:lvl2pPr>
    <a:lvl3pPr marL="1143000" lvl="2" indent="-228600" algn="l" defTabSz="914400">
      <a:lnSpc>
        <a:spcPct val="100000"/>
      </a:lnSpc>
      <a:spcBef>
        <a:spcPts val="0"/>
      </a:spcBef>
      <a:spcAft>
        <a:spcPts val="0"/>
      </a:spcAft>
      <a:buNone/>
      <a:defRPr sz="1600" b="0" i="0" u="none">
        <a:solidFill>
          <a:schemeClr val="tx1"/>
        </a:solidFill>
        <a:latin typeface="Arial" panose="020B0604020202020204"/>
        <a:ea typeface="Microsoft YaHei" panose="020B0503020204020204" charset="-122"/>
        <a:cs typeface="+mn-cs"/>
      </a:defRPr>
    </a:lvl3pPr>
    <a:lvl4pPr marL="1600200" lvl="3" indent="-228600" algn="l" defTabSz="914400">
      <a:lnSpc>
        <a:spcPct val="100000"/>
      </a:lnSpc>
      <a:spcBef>
        <a:spcPts val="0"/>
      </a:spcBef>
      <a:spcAft>
        <a:spcPts val="0"/>
      </a:spcAft>
      <a:buNone/>
      <a:defRPr sz="1600" b="0" i="0" u="none">
        <a:solidFill>
          <a:schemeClr val="tx1"/>
        </a:solidFill>
        <a:latin typeface="Arial" panose="020B0604020202020204"/>
        <a:ea typeface="Microsoft YaHei" panose="020B0503020204020204" charset="-122"/>
        <a:cs typeface="+mn-cs"/>
      </a:defRPr>
    </a:lvl4pPr>
    <a:lvl5pPr marL="2057400" lvl="4" indent="-228600" algn="l" defTabSz="914400">
      <a:lnSpc>
        <a:spcPct val="100000"/>
      </a:lnSpc>
      <a:spcBef>
        <a:spcPts val="0"/>
      </a:spcBef>
      <a:spcAft>
        <a:spcPts val="0"/>
      </a:spcAft>
      <a:buNone/>
      <a:defRPr sz="1600" b="0" i="0" u="none">
        <a:solidFill>
          <a:schemeClr val="tx1"/>
        </a:solidFill>
        <a:latin typeface="Arial" panose="020B0604020202020204"/>
        <a:ea typeface="Microsoft YaHei" panose="020B0503020204020204" charset="-122"/>
        <a:cs typeface="+mn-cs"/>
      </a:defRPr>
    </a:lvl5pPr>
    <a:lvl6pPr marL="2286000" lvl="5" indent="-228600" algn="l" defTabSz="914400">
      <a:lnSpc>
        <a:spcPct val="100000"/>
      </a:lnSpc>
      <a:spcBef>
        <a:spcPts val="0"/>
      </a:spcBef>
      <a:spcAft>
        <a:spcPts val="0"/>
      </a:spcAft>
      <a:buNone/>
      <a:defRPr sz="1600" b="0" i="0" u="none">
        <a:solidFill>
          <a:schemeClr val="tx1"/>
        </a:solidFill>
        <a:latin typeface="Arial" panose="020B0604020202020204"/>
        <a:ea typeface="Microsoft YaHei" panose="020B0503020204020204" charset="-122"/>
        <a:cs typeface="+mn-cs"/>
      </a:defRPr>
    </a:lvl6pPr>
    <a:lvl7pPr marL="2743200" lvl="6" indent="-228600" algn="l" defTabSz="914400">
      <a:lnSpc>
        <a:spcPct val="100000"/>
      </a:lnSpc>
      <a:spcBef>
        <a:spcPts val="0"/>
      </a:spcBef>
      <a:spcAft>
        <a:spcPts val="0"/>
      </a:spcAft>
      <a:buNone/>
      <a:defRPr sz="1600" b="0" i="0" u="none">
        <a:solidFill>
          <a:schemeClr val="tx1"/>
        </a:solidFill>
        <a:latin typeface="Arial" panose="020B0604020202020204"/>
        <a:ea typeface="Microsoft YaHei" panose="020B0503020204020204" charset="-122"/>
        <a:cs typeface="+mn-cs"/>
      </a:defRPr>
    </a:lvl7pPr>
    <a:lvl8pPr marL="3200400" lvl="7" indent="-228600" algn="l" defTabSz="914400">
      <a:lnSpc>
        <a:spcPct val="100000"/>
      </a:lnSpc>
      <a:spcBef>
        <a:spcPts val="0"/>
      </a:spcBef>
      <a:spcAft>
        <a:spcPts val="0"/>
      </a:spcAft>
      <a:buNone/>
      <a:defRPr sz="1600" b="0" i="0" u="none">
        <a:solidFill>
          <a:schemeClr val="tx1"/>
        </a:solidFill>
        <a:latin typeface="Arial" panose="020B0604020202020204"/>
        <a:ea typeface="Microsoft YaHei" panose="020B0503020204020204" charset="-122"/>
        <a:cs typeface="+mn-cs"/>
      </a:defRPr>
    </a:lvl8pPr>
    <a:lvl9pPr marL="3657600" lvl="8" indent="-228600" algn="l" defTabSz="914400">
      <a:lnSpc>
        <a:spcPct val="100000"/>
      </a:lnSpc>
      <a:spcBef>
        <a:spcPts val="0"/>
      </a:spcBef>
      <a:spcAft>
        <a:spcPts val="0"/>
      </a:spcAft>
      <a:buNone/>
      <a:defRPr sz="1600" b="0" i="0" u="none">
        <a:solidFill>
          <a:schemeClr val="tx1"/>
        </a:solidFill>
        <a:latin typeface="Arial" panose="020B0604020202020204"/>
        <a:ea typeface="Microsoft YaHei" panose="020B0503020204020204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5AA8"/>
    <a:srgbClr val="F1575E"/>
    <a:srgbClr val="243D99"/>
    <a:srgbClr val="9BDCF3"/>
    <a:srgbClr val="F9BDBD"/>
    <a:srgbClr val="EE2128"/>
    <a:srgbClr val="3494CE"/>
    <a:srgbClr val="F04247"/>
    <a:srgbClr val="F47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65" autoAdjust="0"/>
  </p:normalViewPr>
  <p:slideViewPr>
    <p:cSldViewPr showGuides="1">
      <p:cViewPr>
        <p:scale>
          <a:sx n="115" d="100"/>
          <a:sy n="115" d="100"/>
        </p:scale>
        <p:origin x="-396" y="162"/>
      </p:cViewPr>
      <p:guideLst>
        <p:guide orient="horz" pos="211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B4F6D-707C-4006-A44A-D7A2ADEC61DD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BBA68-A568-4FD7-8B19-FEEA5D3DC6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725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8B8B8B"/>
              </a:solidFill>
              <a:latin typeface="+mn-lt"/>
              <a:ea typeface="Microsoft YaHei" panose="020B0503020204020204" charset="-122"/>
              <a:cs typeface="Segoe UI" panose="020B0502040204020203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 bwMode="auto"/>
        <p:txBody>
          <a:bodyPr/>
          <a:lstStyle/>
          <a:p>
            <a:pPr lvl="0" defTabSz="914400"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fld id="{9A0DB2DC-4C9A-4742-B13C-FB6460FD3503}" type="slidenum">
              <a:rPr lang="ru-RU">
                <a:cs typeface="Segoe UI" panose="020B0502040204020203"/>
              </a:rPr>
              <a:t>‹#›</a:t>
            </a:fld>
            <a:endParaRPr lang="ru-RU">
              <a:latin typeface="Arial" panose="020B0604020202020204"/>
              <a:cs typeface="Segoe UI" panose="020B0502040204020203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8B8B8B"/>
              </a:solidFill>
              <a:latin typeface="+mn-lt"/>
              <a:ea typeface="Microsoft YaHei" panose="020B0503020204020204" charset="-122"/>
              <a:cs typeface="Segoe UI" panose="020B0502040204020203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 bwMode="auto"/>
        <p:txBody>
          <a:bodyPr/>
          <a:lstStyle/>
          <a:p>
            <a:pPr lvl="0" defTabSz="914400"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fld id="{9A0DB2DC-4C9A-4742-B13C-FB6460FD3503}" type="slidenum">
              <a:rPr lang="ru-RU">
                <a:cs typeface="Segoe UI" panose="020B0502040204020203"/>
              </a:rPr>
              <a:t>‹#›</a:t>
            </a:fld>
            <a:endParaRPr lang="ru-RU">
              <a:latin typeface="Arial" panose="020B0604020202020204"/>
              <a:cs typeface="Segoe UI" panose="020B0502040204020203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8B8B8B"/>
              </a:solidFill>
              <a:latin typeface="+mn-lt"/>
              <a:ea typeface="Microsoft YaHei" panose="020B0503020204020204" charset="-122"/>
              <a:cs typeface="Segoe UI" panose="020B0502040204020203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 bwMode="auto"/>
        <p:txBody>
          <a:bodyPr/>
          <a:lstStyle/>
          <a:p>
            <a:pPr lvl="0" defTabSz="914400"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fld id="{9A0DB2DC-4C9A-4742-B13C-FB6460FD3503}" type="slidenum">
              <a:rPr lang="ru-RU">
                <a:cs typeface="Segoe UI" panose="020B0502040204020203"/>
              </a:rPr>
              <a:t>‹#›</a:t>
            </a:fld>
            <a:endParaRPr lang="ru-RU">
              <a:latin typeface="Arial" panose="020B0604020202020204"/>
              <a:cs typeface="Segoe UI" panose="020B0502040204020203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609600" y="1604963"/>
            <a:ext cx="5408613" cy="397510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0613" y="1604963"/>
            <a:ext cx="5410200" cy="397510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8B8B8B"/>
              </a:solidFill>
              <a:latin typeface="+mn-lt"/>
              <a:ea typeface="Microsoft YaHei" panose="020B0503020204020204" charset="-122"/>
              <a:cs typeface="Segoe UI" panose="020B0502040204020203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 bwMode="auto"/>
        <p:txBody>
          <a:bodyPr/>
          <a:lstStyle/>
          <a:p>
            <a:pPr lvl="0" defTabSz="914400"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fld id="{9A0DB2DC-4C9A-4742-B13C-FB6460FD3503}" type="slidenum">
              <a:rPr lang="ru-RU">
                <a:cs typeface="Segoe UI" panose="020B0502040204020203"/>
              </a:rPr>
              <a:t>‹#›</a:t>
            </a:fld>
            <a:endParaRPr lang="ru-RU">
              <a:latin typeface="Arial" panose="020B0604020202020204"/>
              <a:cs typeface="Segoe UI" panose="020B0502040204020203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8B8B8B"/>
              </a:solidFill>
              <a:latin typeface="+mn-lt"/>
              <a:ea typeface="Microsoft YaHei" panose="020B0503020204020204" charset="-122"/>
              <a:cs typeface="Segoe UI" panose="020B0502040204020203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 bwMode="auto"/>
        <p:txBody>
          <a:bodyPr/>
          <a:lstStyle/>
          <a:p>
            <a:pPr lvl="0" defTabSz="914400"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fld id="{9A0DB2DC-4C9A-4742-B13C-FB6460FD3503}" type="slidenum">
              <a:rPr lang="ru-RU">
                <a:cs typeface="Segoe UI" panose="020B0502040204020203"/>
              </a:rPr>
              <a:t>‹#›</a:t>
            </a:fld>
            <a:endParaRPr lang="ru-RU">
              <a:latin typeface="Arial" panose="020B0604020202020204"/>
              <a:cs typeface="Segoe UI" panose="020B0502040204020203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8B8B8B"/>
              </a:solidFill>
              <a:latin typeface="+mn-lt"/>
              <a:ea typeface="Microsoft YaHei" panose="020B0503020204020204" charset="-122"/>
              <a:cs typeface="Segoe UI" panose="020B050204020402020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 bwMode="auto"/>
        <p:txBody>
          <a:bodyPr/>
          <a:lstStyle/>
          <a:p>
            <a:pPr lvl="0" defTabSz="914400"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fld id="{9A0DB2DC-4C9A-4742-B13C-FB6460FD3503}" type="slidenum">
              <a:rPr lang="ru-RU">
                <a:cs typeface="Segoe UI" panose="020B0502040204020203"/>
              </a:rPr>
              <a:t>‹#›</a:t>
            </a:fld>
            <a:endParaRPr lang="ru-RU">
              <a:latin typeface="Arial" panose="020B0604020202020204"/>
              <a:cs typeface="Segoe UI" panose="020B0502040204020203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8B8B8B"/>
              </a:solidFill>
              <a:latin typeface="+mn-lt"/>
              <a:ea typeface="Microsoft YaHei" panose="020B0503020204020204" charset="-122"/>
              <a:cs typeface="Segoe UI" panose="020B0502040204020203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 bwMode="auto"/>
        <p:txBody>
          <a:bodyPr/>
          <a:lstStyle/>
          <a:p>
            <a:pPr lvl="0" defTabSz="914400"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fld id="{9A0DB2DC-4C9A-4742-B13C-FB6460FD3503}" type="slidenum">
              <a:rPr lang="ru-RU">
                <a:cs typeface="Segoe UI" panose="020B0502040204020203"/>
              </a:rPr>
              <a:t>‹#›</a:t>
            </a:fld>
            <a:endParaRPr lang="ru-RU">
              <a:latin typeface="Arial" panose="020B0604020202020204"/>
              <a:cs typeface="Segoe UI" panose="020B0502040204020203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8B8B8B"/>
              </a:solidFill>
              <a:latin typeface="+mn-lt"/>
              <a:ea typeface="Microsoft YaHei" panose="020B0503020204020204" charset="-122"/>
              <a:cs typeface="Segoe UI" panose="020B0502040204020203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 bwMode="auto"/>
        <p:txBody>
          <a:bodyPr/>
          <a:lstStyle/>
          <a:p>
            <a:pPr lvl="0" defTabSz="914400"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fld id="{9A0DB2DC-4C9A-4742-B13C-FB6460FD3503}" type="slidenum">
              <a:rPr lang="ru-RU">
                <a:cs typeface="Segoe UI" panose="020B0502040204020203"/>
              </a:rPr>
              <a:t>‹#›</a:t>
            </a:fld>
            <a:endParaRPr lang="ru-RU">
              <a:latin typeface="Arial" panose="020B0604020202020204"/>
              <a:cs typeface="Segoe UI" panose="020B0502040204020203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vert="horz" wrap="square" lIns="0" tIns="88900" rIns="0" bIns="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>
              <a:lnSpc>
                <a:spcPct val="75000"/>
              </a:lnSpc>
              <a:spcBef>
                <a:spcPts val="142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defRPr/>
            </a:pPr>
            <a:endParaRPr lang="ru-RU" sz="3200" b="0" i="0" u="none" strike="noStrike" cap="none" spc="0">
              <a:ln>
                <a:noFill/>
              </a:ln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8B8B8B"/>
              </a:solidFill>
              <a:latin typeface="+mn-lt"/>
              <a:ea typeface="Microsoft YaHei" panose="020B0503020204020204" charset="-122"/>
              <a:cs typeface="Segoe UI" panose="020B0502040204020203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 bwMode="auto"/>
        <p:txBody>
          <a:bodyPr/>
          <a:lstStyle/>
          <a:p>
            <a:pPr lvl="0" defTabSz="914400"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fld id="{9A0DB2DC-4C9A-4742-B13C-FB6460FD3503}" type="slidenum">
              <a:rPr lang="ru-RU">
                <a:cs typeface="Segoe UI" panose="020B0502040204020203"/>
              </a:rPr>
              <a:t>‹#›</a:t>
            </a:fld>
            <a:endParaRPr lang="ru-RU">
              <a:latin typeface="Arial" panose="020B0604020202020204"/>
              <a:cs typeface="Segoe UI" panose="020B0502040204020203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8B8B8B"/>
              </a:solidFill>
              <a:latin typeface="+mn-lt"/>
              <a:ea typeface="Microsoft YaHei" panose="020B0503020204020204" charset="-122"/>
              <a:cs typeface="Segoe UI" panose="020B0502040204020203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 bwMode="auto"/>
        <p:txBody>
          <a:bodyPr/>
          <a:lstStyle/>
          <a:p>
            <a:pPr lvl="0" defTabSz="914400"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fld id="{9A0DB2DC-4C9A-4742-B13C-FB6460FD3503}" type="slidenum">
              <a:rPr lang="ru-RU">
                <a:cs typeface="Segoe UI" panose="020B0502040204020203"/>
              </a:rPr>
              <a:t>‹#›</a:t>
            </a:fld>
            <a:endParaRPr lang="ru-RU">
              <a:latin typeface="Arial" panose="020B0604020202020204"/>
              <a:cs typeface="Segoe UI" panose="020B0502040204020203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1122363"/>
            <a:ext cx="2741613" cy="4457700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1122363"/>
            <a:ext cx="8077200" cy="4457700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8B8B8B"/>
              </a:solidFill>
              <a:latin typeface="+mn-lt"/>
              <a:ea typeface="Microsoft YaHei" panose="020B0503020204020204" charset="-122"/>
              <a:cs typeface="Segoe UI" panose="020B0502040204020203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 bwMode="auto"/>
        <p:txBody>
          <a:bodyPr/>
          <a:lstStyle/>
          <a:p>
            <a:pPr lvl="0" defTabSz="914400"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fld id="{9A0DB2DC-4C9A-4742-B13C-FB6460FD3503}" type="slidenum">
              <a:rPr lang="ru-RU">
                <a:cs typeface="Segoe UI" panose="020B0502040204020203"/>
              </a:rPr>
              <a:t>‹#›</a:t>
            </a:fld>
            <a:endParaRPr lang="ru-RU">
              <a:latin typeface="Arial" panose="020B0604020202020204"/>
              <a:cs typeface="Segoe UI" panose="020B0502040204020203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524000" y="1122363"/>
            <a:ext cx="9142413" cy="238601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8B8B8B"/>
              </a:solidFill>
              <a:latin typeface="+mn-lt"/>
              <a:ea typeface="Microsoft YaHei" panose="020B0503020204020204" charset="-122"/>
              <a:cs typeface="Segoe UI" panose="020B050204020402020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 bwMode="auto"/>
        <p:txBody>
          <a:bodyPr/>
          <a:lstStyle/>
          <a:p>
            <a:pPr lvl="0" defTabSz="914400"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fld id="{9A0DB2DC-4C9A-4742-B13C-FB6460FD3503}" type="slidenum">
              <a:rPr lang="ru-RU">
                <a:cs typeface="Segoe UI" panose="020B0502040204020203"/>
              </a:rPr>
              <a:t>‹#›</a:t>
            </a:fld>
            <a:endParaRPr lang="ru-RU">
              <a:latin typeface="Arial" panose="020B0604020202020204"/>
              <a:cs typeface="Segoe UI" panose="020B0502040204020203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79600"/>
            <a:ext cx="5180013" cy="434975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0613" y="1879600"/>
            <a:ext cx="5181600" cy="434975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>
              <a:lnSpc>
                <a:spcPct val="75000"/>
              </a:lnSpc>
              <a:spcBef>
                <a:spcPts val="142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defRPr/>
            </a:pPr>
            <a:endParaRPr lang="ru-RU" sz="3200" b="0" i="0" u="none" strike="noStrike" cap="none" spc="0">
              <a:ln>
                <a:noFill/>
              </a:ln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7313" cy="58642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642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 bwMode="auto">
          <a:xfrm>
            <a:off x="0" y="-2855912"/>
            <a:ext cx="12192000" cy="6657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2"/>
          <p:cNvSpPr>
            <a:spLocks noGrp="1"/>
          </p:cNvSpPr>
          <p:nvPr>
            <p:ph type="title"/>
          </p:nvPr>
        </p:nvSpPr>
        <p:spPr bwMode="auto">
          <a:xfrm>
            <a:off x="1524000" y="1122363"/>
            <a:ext cx="9142413" cy="2386012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>
              <a:defRPr/>
            </a:pPr>
            <a:r>
              <a:rPr lang="en-GB"/>
              <a:t>Click to edit Master title style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838200" y="6356350"/>
            <a:ext cx="2741613" cy="3635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 sz="1200">
                <a:solidFill>
                  <a:srgbClr val="8B8B8B"/>
                </a:solidFill>
                <a:latin typeface="+mn-lt"/>
                <a:cs typeface="Segoe UI" panose="020B0502040204020203"/>
              </a:defRPr>
            </a:lvl1pPr>
          </a:lstStyle>
          <a:p>
            <a:pPr marL="0" marR="0" lvl="0" indent="0" algn="l" defTabSz="914400">
              <a:lnSpc>
                <a:spcPct val="100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8B8B8B"/>
              </a:solidFill>
              <a:latin typeface="+mn-lt"/>
              <a:ea typeface="Microsoft YaHei" panose="020B0503020204020204" charset="-122"/>
              <a:cs typeface="Segoe UI" panose="020B0502040204020203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8610600" y="6356350"/>
            <a:ext cx="2741613" cy="3635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Times New Roman" panose="02020603050405020304"/>
              <a:defRPr sz="1800">
                <a:solidFill>
                  <a:srgbClr val="8B8B8B"/>
                </a:solidFill>
                <a:latin typeface="Calibri" panose="020F0502020204030204"/>
              </a:defRPr>
            </a:lvl1pPr>
          </a:lstStyle>
          <a:p>
            <a:pPr lvl="0" defTabSz="914400"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None/>
              <a:tabLst>
                <a:tab pos="914400" algn="l"/>
                <a:tab pos="1828800" algn="l"/>
                <a:tab pos="2743200" algn="l"/>
              </a:tabLst>
              <a:defRPr/>
            </a:pPr>
            <a:fld id="{9A0DB2DC-4C9A-4742-B13C-FB6460FD3503}" type="slidenum">
              <a:rPr lang="ru-RU">
                <a:cs typeface="Segoe UI" panose="020B0502040204020203"/>
              </a:rPr>
              <a:t>‹#›</a:t>
            </a:fld>
            <a:endParaRPr lang="ru-RU">
              <a:latin typeface="Arial" panose="020B0604020202020204"/>
              <a:cs typeface="Segoe UI" panose="020B0502040204020203"/>
            </a:endParaRPr>
          </a:p>
        </p:txBody>
      </p:sp>
      <p:sp>
        <p:nvSpPr>
          <p:cNvPr id="1030" name="Rectangle 5"/>
          <p:cNvSpPr>
            <a:spLocks noGrp="1"/>
          </p:cNvSpPr>
          <p:nvPr>
            <p:ph type="body" idx="1"/>
          </p:nvPr>
        </p:nvSpPr>
        <p:spPr bwMode="auto">
          <a:xfrm>
            <a:off x="609600" y="1604963"/>
            <a:ext cx="10971213" cy="3975100"/>
          </a:xfrm>
          <a:prstGeom prst="rect">
            <a:avLst/>
          </a:prstGeom>
          <a:noFill/>
          <a:ln w="9525">
            <a:noFill/>
          </a:ln>
        </p:spPr>
        <p:txBody>
          <a:bodyPr lIns="0" tIns="88900" rIns="0" bIns="0"/>
          <a:lstStyle/>
          <a:p>
            <a:pPr lvl="0">
              <a:defRPr/>
            </a:pPr>
            <a:r>
              <a:rPr lang="en-GB"/>
              <a:t>Для правки структуры щёлкните мышью</a:t>
            </a:r>
          </a:p>
          <a:p>
            <a:pPr lvl="1">
              <a:defRPr/>
            </a:pPr>
            <a:r>
              <a:rPr lang="en-GB"/>
              <a:t>Второй уровень структуры</a:t>
            </a:r>
          </a:p>
          <a:p>
            <a:pPr lvl="2">
              <a:defRPr/>
            </a:pPr>
            <a:r>
              <a:rPr lang="en-GB"/>
              <a:t>Третий уровень структуры</a:t>
            </a:r>
          </a:p>
          <a:p>
            <a:pPr lvl="3">
              <a:defRPr/>
            </a:pPr>
            <a:r>
              <a:rPr lang="en-GB"/>
              <a:t>Четвёртый уровень структуры</a:t>
            </a:r>
          </a:p>
          <a:p>
            <a:pPr lvl="4">
              <a:defRPr/>
            </a:pPr>
            <a:r>
              <a:rPr lang="en-GB"/>
              <a:t>Пятый уровень структуры</a:t>
            </a:r>
          </a:p>
          <a:p>
            <a:pPr lvl="4">
              <a:defRPr/>
            </a:pPr>
            <a:r>
              <a:rPr lang="en-GB"/>
              <a:t>Шестой уровень структуры</a:t>
            </a:r>
          </a:p>
          <a:p>
            <a:pPr lvl="4">
              <a:defRPr/>
            </a:pPr>
            <a:r>
              <a:rPr lang="en-GB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2pPr>
      <a:lvl3pPr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3pPr>
      <a:lvl4pPr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4pPr>
      <a:lvl5pPr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5pPr>
      <a:lvl6pPr marL="2514600" indent="-228600"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6pPr>
      <a:lvl7pPr marL="2971800" indent="-228600"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7pPr>
      <a:lvl8pPr marL="3429000" indent="-228600"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8pPr>
      <a:lvl9pPr marL="3886200" indent="-228600"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9pPr>
    </p:titleStyle>
    <p:bodyStyle>
      <a:lvl1pPr marL="342900" indent="-342900" algn="l">
        <a:lnSpc>
          <a:spcPct val="75000"/>
        </a:lnSpc>
        <a:spcBef>
          <a:spcPts val="142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>
        <a:lnSpc>
          <a:spcPct val="75000"/>
        </a:lnSpc>
        <a:spcBef>
          <a:spcPts val="1140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 sz="20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>
        <a:lnSpc>
          <a:spcPct val="75000"/>
        </a:lnSpc>
        <a:spcBef>
          <a:spcPts val="86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>
        <a:lnSpc>
          <a:spcPct val="75000"/>
        </a:lnSpc>
        <a:spcBef>
          <a:spcPts val="57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>
        <a:lnSpc>
          <a:spcPct val="75000"/>
        </a:lnSpc>
        <a:spcBef>
          <a:spcPts val="290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13"/>
          <a:srcRect b="63693"/>
          <a:stretch>
            <a:fillRect/>
          </a:stretch>
        </p:blipFill>
        <p:spPr bwMode="auto">
          <a:xfrm>
            <a:off x="3348038" y="5659438"/>
            <a:ext cx="8834437" cy="1216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2"/>
          <p:cNvPicPr>
            <a:picLocks noChangeAspect="1"/>
          </p:cNvPicPr>
          <p:nvPr/>
        </p:nvPicPr>
        <p:blipFill>
          <a:blip r:embed="rId13"/>
          <a:srcRect l="1151" t="93713" r="1314"/>
          <a:stretch>
            <a:fillRect/>
          </a:stretch>
        </p:blipFill>
        <p:spPr bwMode="auto">
          <a:xfrm>
            <a:off x="0" y="0"/>
            <a:ext cx="12192000" cy="184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2" name="AutoShape 3"/>
          <p:cNvSpPr/>
          <p:nvPr/>
        </p:nvSpPr>
        <p:spPr bwMode="auto">
          <a:xfrm>
            <a:off x="0" y="5862638"/>
            <a:ext cx="1108075" cy="1012825"/>
          </a:xfrm>
          <a:custGeom>
            <a:avLst/>
            <a:gdLst>
              <a:gd name="txL" fmla="*/ 0 w 1108075"/>
              <a:gd name="txT" fmla="*/ 0 h 1012825"/>
              <a:gd name="txR" fmla="*/ 1108075 w 1108075"/>
              <a:gd name="txB" fmla="*/ 1012825 h 1012825"/>
            </a:gdLst>
            <a:ahLst/>
            <a:cxnLst>
              <a:cxn ang="0">
                <a:pos x="1108075" y="506413"/>
              </a:cxn>
              <a:cxn ang="5898240">
                <a:pos x="554038" y="1012825"/>
              </a:cxn>
              <a:cxn ang="11796480">
                <a:pos x="0" y="506413"/>
              </a:cxn>
              <a:cxn ang="17694720">
                <a:pos x="554038" y="0"/>
              </a:cxn>
            </a:cxnLst>
            <a:rect l="txL" t="txT" r="txR" b="txB"/>
            <a:pathLst>
              <a:path w="1108075" h="1012825" extrusionOk="0">
                <a:moveTo>
                  <a:pt x="0" y="2816"/>
                </a:moveTo>
                <a:lnTo>
                  <a:pt x="3078" y="0"/>
                </a:lnTo>
                <a:lnTo>
                  <a:pt x="3078" y="2816"/>
                </a:lnTo>
                <a:lnTo>
                  <a:pt x="0" y="2816"/>
                </a:lnTo>
                <a:close/>
              </a:path>
            </a:pathLst>
          </a:custGeom>
          <a:solidFill>
            <a:srgbClr val="0070C0"/>
          </a:solidFill>
          <a:ln w="12600"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53" name="Rectangle 4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4013" cy="1323974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>
              <a:defRPr/>
            </a:pPr>
            <a:r>
              <a:rPr lang="en-GB"/>
              <a:t>Click to edit Master title style</a:t>
            </a:r>
          </a:p>
        </p:txBody>
      </p:sp>
      <p:sp>
        <p:nvSpPr>
          <p:cNvPr id="2054" name="Rectangle 5"/>
          <p:cNvSpPr>
            <a:spLocks noGrp="1"/>
          </p:cNvSpPr>
          <p:nvPr>
            <p:ph type="body" idx="1"/>
          </p:nvPr>
        </p:nvSpPr>
        <p:spPr bwMode="auto">
          <a:xfrm>
            <a:off x="838200" y="1879600"/>
            <a:ext cx="10514013" cy="43497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</a:p>
          <a:p>
            <a:pPr lvl="1">
              <a:defRPr/>
            </a:pPr>
            <a:r>
              <a:rPr lang="en-GB"/>
              <a:t>Second level</a:t>
            </a:r>
          </a:p>
          <a:p>
            <a:pPr lvl="2">
              <a:defRPr/>
            </a:pPr>
            <a:r>
              <a:rPr lang="en-GB"/>
              <a:t>Third level</a:t>
            </a:r>
          </a:p>
          <a:p>
            <a:pPr lvl="3">
              <a:defRPr/>
            </a:pPr>
            <a:r>
              <a:rPr lang="en-GB"/>
              <a:t>Fourth level</a:t>
            </a:r>
          </a:p>
          <a:p>
            <a:pPr lvl="4">
              <a:defRPr/>
            </a:pPr>
            <a:r>
              <a:rPr lang="en-GB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+mj-lt"/>
          <a:ea typeface="+mj-ea"/>
          <a:cs typeface="+mj-cs"/>
        </a:defRPr>
      </a:lvl1pPr>
      <a:lvl2pPr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2pPr>
      <a:lvl3pPr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3pPr>
      <a:lvl4pPr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4pPr>
      <a:lvl5pPr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5pPr>
      <a:lvl6pPr marL="2514600" indent="-228600"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6pPr>
      <a:lvl7pPr marL="2971800" indent="-228600"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7pPr>
      <a:lvl8pPr marL="3429000" indent="-228600"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8pPr>
      <a:lvl9pPr marL="3886200" indent="-228600" algn="l">
        <a:lnSpc>
          <a:spcPct val="83000"/>
        </a:lnSpc>
        <a:spcBef>
          <a:spcPts val="1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Calibri" panose="020F0502020204030204"/>
          <a:ea typeface="Microsoft YaHei" panose="020B0503020204020204" charset="-122"/>
        </a:defRPr>
      </a:lvl9pPr>
    </p:titleStyle>
    <p:bodyStyle>
      <a:lvl1pPr marL="342900" indent="-342900" algn="l">
        <a:lnSpc>
          <a:spcPct val="75000"/>
        </a:lnSpc>
        <a:spcBef>
          <a:spcPts val="142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>
        <a:lnSpc>
          <a:spcPct val="75000"/>
        </a:lnSpc>
        <a:spcBef>
          <a:spcPts val="1140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 sz="20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>
        <a:lnSpc>
          <a:spcPct val="75000"/>
        </a:lnSpc>
        <a:spcBef>
          <a:spcPts val="86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>
        <a:lnSpc>
          <a:spcPct val="75000"/>
        </a:lnSpc>
        <a:spcBef>
          <a:spcPts val="575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>
        <a:lnSpc>
          <a:spcPct val="75000"/>
        </a:lnSpc>
        <a:spcBef>
          <a:spcPts val="290"/>
        </a:spcBef>
        <a:spcAft>
          <a:spcPts val="15"/>
        </a:spcAft>
        <a:buClr>
          <a:srgbClr val="000000"/>
        </a:buClr>
        <a:buSzPct val="100000"/>
        <a:buFont typeface="Times New Roman" panose="02020603050405020304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/>
          <p:nvPr/>
        </p:nvSpPr>
        <p:spPr bwMode="auto">
          <a:xfrm rot="1560000">
            <a:off x="7785100" y="4564063"/>
            <a:ext cx="5646738" cy="3467100"/>
          </a:xfrm>
          <a:custGeom>
            <a:avLst/>
            <a:gdLst>
              <a:gd name="txL" fmla="*/ 0 w 5646738"/>
              <a:gd name="txT" fmla="*/ 0 h 3467100"/>
              <a:gd name="txR" fmla="*/ 5646738 w 5646738"/>
              <a:gd name="txB" fmla="*/ 3467100 h 3467100"/>
            </a:gdLst>
            <a:ahLst/>
            <a:cxnLst>
              <a:cxn ang="0">
                <a:pos x="5646738" y="1733550"/>
              </a:cxn>
              <a:cxn ang="5898240">
                <a:pos x="2823369" y="3467100"/>
              </a:cxn>
              <a:cxn ang="11796480">
                <a:pos x="0" y="1733550"/>
              </a:cxn>
              <a:cxn ang="17694720">
                <a:pos x="2823369" y="0"/>
              </a:cxn>
            </a:cxnLst>
            <a:rect l="txL" t="txT" r="txR" b="txB"/>
            <a:pathLst>
              <a:path w="5646738" h="3467100" extrusionOk="0">
                <a:moveTo>
                  <a:pt x="0" y="9634"/>
                </a:moveTo>
                <a:lnTo>
                  <a:pt x="-16326" y="0"/>
                </a:lnTo>
                <a:lnTo>
                  <a:pt x="15686" y="9634"/>
                </a:lnTo>
                <a:lnTo>
                  <a:pt x="0" y="9634"/>
                </a:lnTo>
                <a:close/>
              </a:path>
            </a:pathLst>
          </a:custGeom>
          <a:solidFill>
            <a:srgbClr val="0070C0"/>
          </a:solidFill>
          <a:ln w="12600"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409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6250" y="889000"/>
            <a:ext cx="963613" cy="10842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19336" y="4077071"/>
            <a:ext cx="11833225" cy="2942207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65320" rIns="90000" bIns="45000"/>
          <a:lstStyle/>
          <a:p>
            <a:pPr algn="ctr" defTabSz="914400">
              <a:lnSpc>
                <a:spcPct val="96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ru-RU" sz="6000" b="1" dirty="0">
                <a:solidFill>
                  <a:srgbClr val="FF0000"/>
                </a:solidFill>
                <a:latin typeface="Calibri" panose="020F0502020204030204"/>
                <a:cs typeface="DejaVu Sans"/>
              </a:rPr>
              <a:t>ГРАНТ </a:t>
            </a:r>
          </a:p>
          <a:p>
            <a:pPr algn="ctr">
              <a:lnSpc>
                <a:spcPct val="96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ru-RU" sz="4800" b="1" dirty="0">
                <a:solidFill>
                  <a:srgbClr val="243D99"/>
                </a:solidFill>
                <a:latin typeface="Calibri" panose="020F0502020204030204"/>
                <a:cs typeface="DejaVu Sans"/>
              </a:rPr>
              <a:t>на реализацию СТАРТОВОГО </a:t>
            </a:r>
            <a:r>
              <a:rPr lang="ru-RU" sz="4800" b="1" dirty="0" smtClean="0">
                <a:solidFill>
                  <a:srgbClr val="243D99"/>
                </a:solidFill>
                <a:latin typeface="Calibri" panose="020F0502020204030204"/>
                <a:cs typeface="DejaVu Sans"/>
              </a:rPr>
              <a:t>проекта</a:t>
            </a:r>
            <a:br>
              <a:rPr lang="ru-RU" sz="4800" b="1" dirty="0" smtClean="0">
                <a:solidFill>
                  <a:srgbClr val="243D99"/>
                </a:solidFill>
                <a:latin typeface="Calibri" panose="020F0502020204030204"/>
                <a:cs typeface="DejaVu Sans"/>
              </a:rPr>
            </a:br>
            <a:endParaRPr lang="ru-RU" sz="4800" b="1" dirty="0">
              <a:solidFill>
                <a:srgbClr val="243D99"/>
              </a:solidFill>
              <a:latin typeface="Calibri" panose="020F0502020204030204"/>
              <a:ea typeface="DejaVu San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8775" y="2077152"/>
            <a:ext cx="6248827" cy="10475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ct val="96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ru-RU" sz="1600" b="1" dirty="0">
                <a:solidFill>
                  <a:srgbClr val="003EBA"/>
                </a:solidFill>
                <a:latin typeface="Calibri" panose="020F0502020204030204"/>
                <a:ea typeface="DejaVu Sans"/>
              </a:rPr>
              <a:t>Комитет по развитию малого,                                                                         </a:t>
            </a:r>
          </a:p>
          <a:p>
            <a:pPr defTabSz="914400">
              <a:lnSpc>
                <a:spcPct val="96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ru-RU" sz="1600" b="1" dirty="0">
                <a:solidFill>
                  <a:srgbClr val="003EBA"/>
                </a:solidFill>
                <a:latin typeface="Calibri" panose="020F0502020204030204"/>
                <a:ea typeface="DejaVu Sans"/>
              </a:rPr>
              <a:t>среднего бизнеса и потребительского рынка</a:t>
            </a:r>
          </a:p>
          <a:p>
            <a:pPr defTabSz="914400">
              <a:lnSpc>
                <a:spcPct val="96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ru-RU" b="1" dirty="0">
                <a:solidFill>
                  <a:srgbClr val="003EBA"/>
                </a:solidFill>
                <a:latin typeface="Calibri" panose="020F0502020204030204"/>
                <a:ea typeface="DejaVu Sans"/>
              </a:rPr>
              <a:t>Ленинградской области</a:t>
            </a:r>
            <a:r>
              <a:rPr lang="ru-RU" sz="1600" b="1" dirty="0">
                <a:solidFill>
                  <a:srgbClr val="003EBA"/>
                </a:solidFill>
                <a:latin typeface="Calibri" panose="020F0502020204030204"/>
                <a:ea typeface="DejaVu Sans"/>
              </a:rPr>
              <a:t>                                                              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chemeClr val="accent2"/>
                </a:solidFill>
                <a:cs typeface="DejaVu Sans"/>
              </a:rPr>
              <a:t>«</a:t>
            </a:r>
            <a:r>
              <a:rPr lang="ru-RU" sz="3200" b="1" dirty="0" smtClean="0">
                <a:solidFill>
                  <a:schemeClr val="accent2"/>
                </a:solidFill>
              </a:rPr>
              <a:t>Грант </a:t>
            </a:r>
            <a:r>
              <a:rPr lang="ru-RU" sz="3200" b="1" dirty="0">
                <a:solidFill>
                  <a:schemeClr val="accent2"/>
                </a:solidFill>
              </a:rPr>
              <a:t>на реализацию проекта по созданию (развитию) бизнеса субъектом малого предпринимательства, зарегистрированным не ранее двух лет до даты подачи заявки на грант» </a:t>
            </a:r>
            <a:endParaRPr lang="ru-RU" sz="3200" b="1" dirty="0" smtClean="0">
              <a:solidFill>
                <a:schemeClr val="accent2"/>
              </a:solidFill>
            </a:endParaRPr>
          </a:p>
          <a:p>
            <a:pPr algn="ctr"/>
            <a:r>
              <a:rPr lang="ru-RU" sz="2400" b="1" dirty="0">
                <a:solidFill>
                  <a:schemeClr val="accent2"/>
                </a:solidFill>
              </a:rPr>
              <a:t/>
            </a:r>
            <a:br>
              <a:rPr lang="ru-RU" sz="2400" b="1" dirty="0">
                <a:solidFill>
                  <a:schemeClr val="accent2"/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в соответствии с п. 1.4 Порядка предоставления грантов в форме субсидий из областного бюджета Ленинградской области субъектам малого и среднего предпринимательства, а также физическим лицам, применяющим специальный налоговый режим «Налог на профессиональный доход», в рамках государственной программы Ленинградской области «Стимулирование экономической активности Ленинградской области», утвержденного постановлением Правительства Ленинградской области от 21 июля 2021 года </a:t>
            </a:r>
            <a:r>
              <a:rPr lang="en-US" sz="2400" b="1" dirty="0">
                <a:solidFill>
                  <a:srgbClr val="FF0000"/>
                </a:solidFill>
              </a:rPr>
              <a:t>N 481 (</a:t>
            </a:r>
            <a:r>
              <a:rPr lang="ru-RU" sz="2400" b="1" dirty="0">
                <a:solidFill>
                  <a:srgbClr val="FF0000"/>
                </a:solidFill>
              </a:rPr>
              <a:t>далее – Порядок</a:t>
            </a:r>
            <a:r>
              <a:rPr lang="en-US" sz="2400" b="1" dirty="0">
                <a:solidFill>
                  <a:srgbClr val="FF0000"/>
                </a:solidFill>
              </a:rPr>
              <a:t>)</a:t>
            </a:r>
            <a:endParaRPr lang="ru-RU" sz="2400" b="1" dirty="0">
              <a:solidFill>
                <a:srgbClr val="FF0000"/>
              </a:solidFill>
              <a:ea typeface="DejaVu Sans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2038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/>
          <p:nvPr/>
        </p:nvSpPr>
        <p:spPr bwMode="auto">
          <a:xfrm>
            <a:off x="9359900" y="6392863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>
              <a:lnSpc>
                <a:spcPct val="75000"/>
              </a:lnSpc>
              <a:spcBef>
                <a:spcPts val="142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>
              <a:lnSpc>
                <a:spcPct val="75000"/>
              </a:lnSpc>
              <a:spcBef>
                <a:spcPts val="1140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>
              <a:lnSpc>
                <a:spcPct val="75000"/>
              </a:lnSpc>
              <a:spcBef>
                <a:spcPts val="86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>
              <a:lnSpc>
                <a:spcPct val="75000"/>
              </a:lnSpc>
              <a:spcBef>
                <a:spcPts val="57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>
              <a:lnSpc>
                <a:spcPct val="75000"/>
              </a:lnSpc>
              <a:spcBef>
                <a:spcPts val="290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defTabSz="914400">
              <a:lnSpc>
                <a:spcPct val="100000"/>
              </a:lnSpc>
              <a:spcBef>
                <a:spcPts val="15"/>
              </a:spcBef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2000">
              <a:solidFill>
                <a:srgbClr val="FFFFFF"/>
              </a:solidFill>
              <a:latin typeface="Panton SemiBold"/>
              <a:ea typeface="Segoe UI" panose="020B0502040204020203"/>
            </a:endParaRPr>
          </a:p>
        </p:txBody>
      </p:sp>
      <p:sp>
        <p:nvSpPr>
          <p:cNvPr id="6148" name="AutoShape 3"/>
          <p:cNvSpPr/>
          <p:nvPr/>
        </p:nvSpPr>
        <p:spPr bwMode="auto">
          <a:xfrm flipH="1">
            <a:off x="617538" y="4716463"/>
            <a:ext cx="503237" cy="503237"/>
          </a:xfrm>
          <a:custGeom>
            <a:avLst/>
            <a:gdLst>
              <a:gd name="txL" fmla="*/ 0 w 503237"/>
              <a:gd name="txT" fmla="*/ 0 h 503237"/>
              <a:gd name="txR" fmla="*/ 503237 w 503237"/>
              <a:gd name="txB" fmla="*/ 503237 h 503237"/>
            </a:gdLst>
            <a:ahLst/>
            <a:cxnLst>
              <a:cxn ang="0">
                <a:pos x="503237" y="251619"/>
              </a:cxn>
              <a:cxn ang="5898240">
                <a:pos x="251619" y="503237"/>
              </a:cxn>
              <a:cxn ang="11796480">
                <a:pos x="0" y="251619"/>
              </a:cxn>
              <a:cxn ang="17694720">
                <a:pos x="251619" y="0"/>
              </a:cxn>
            </a:cxnLst>
            <a:rect l="txL" t="txT" r="txR" b="txB"/>
            <a:pathLst>
              <a:path w="503237" h="503237" extrusionOk="0">
                <a:moveTo>
                  <a:pt x="0" y="1400"/>
                </a:moveTo>
                <a:lnTo>
                  <a:pt x="0" y="0"/>
                </a:lnTo>
                <a:lnTo>
                  <a:pt x="1400" y="1400"/>
                </a:lnTo>
                <a:lnTo>
                  <a:pt x="0" y="1400"/>
                </a:lnTo>
                <a:close/>
              </a:path>
            </a:pathLst>
          </a:custGeom>
          <a:solidFill>
            <a:srgbClr val="243D99"/>
          </a:solidFill>
          <a:ln w="12600"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49" name="AutoShape 4"/>
          <p:cNvSpPr/>
          <p:nvPr/>
        </p:nvSpPr>
        <p:spPr bwMode="auto">
          <a:xfrm flipH="1">
            <a:off x="617538" y="2879725"/>
            <a:ext cx="503237" cy="503238"/>
          </a:xfrm>
          <a:custGeom>
            <a:avLst/>
            <a:gdLst>
              <a:gd name="txL" fmla="*/ 0 w 503237"/>
              <a:gd name="txT" fmla="*/ 0 h 503238"/>
              <a:gd name="txR" fmla="*/ 503237 w 503237"/>
              <a:gd name="txB" fmla="*/ 503238 h 503238"/>
            </a:gdLst>
            <a:ahLst/>
            <a:cxnLst>
              <a:cxn ang="0">
                <a:pos x="503237" y="251619"/>
              </a:cxn>
              <a:cxn ang="5898240">
                <a:pos x="251619" y="503238"/>
              </a:cxn>
              <a:cxn ang="11796480">
                <a:pos x="0" y="251619"/>
              </a:cxn>
              <a:cxn ang="17694720">
                <a:pos x="251619" y="0"/>
              </a:cxn>
            </a:cxnLst>
            <a:rect l="txL" t="txT" r="txR" b="txB"/>
            <a:pathLst>
              <a:path w="503237" h="503238" extrusionOk="0">
                <a:moveTo>
                  <a:pt x="0" y="1400"/>
                </a:moveTo>
                <a:lnTo>
                  <a:pt x="0" y="0"/>
                </a:lnTo>
                <a:lnTo>
                  <a:pt x="1400" y="1400"/>
                </a:lnTo>
                <a:lnTo>
                  <a:pt x="0" y="1400"/>
                </a:lnTo>
                <a:close/>
              </a:path>
            </a:pathLst>
          </a:custGeom>
          <a:solidFill>
            <a:srgbClr val="F04247"/>
          </a:solidFill>
          <a:ln w="12600"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50" name="AutoShape 5"/>
          <p:cNvSpPr/>
          <p:nvPr/>
        </p:nvSpPr>
        <p:spPr bwMode="auto">
          <a:xfrm flipH="1">
            <a:off x="617538" y="3779838"/>
            <a:ext cx="503237" cy="503237"/>
          </a:xfrm>
          <a:custGeom>
            <a:avLst/>
            <a:gdLst>
              <a:gd name="txL" fmla="*/ 0 w 503237"/>
              <a:gd name="txT" fmla="*/ 0 h 503237"/>
              <a:gd name="txR" fmla="*/ 503237 w 503237"/>
              <a:gd name="txB" fmla="*/ 503237 h 503237"/>
            </a:gdLst>
            <a:ahLst/>
            <a:cxnLst>
              <a:cxn ang="0">
                <a:pos x="503237" y="251619"/>
              </a:cxn>
              <a:cxn ang="5898240">
                <a:pos x="251619" y="503237"/>
              </a:cxn>
              <a:cxn ang="11796480">
                <a:pos x="0" y="251619"/>
              </a:cxn>
              <a:cxn ang="17694720">
                <a:pos x="251619" y="0"/>
              </a:cxn>
            </a:cxnLst>
            <a:rect l="txL" t="txT" r="txR" b="txB"/>
            <a:pathLst>
              <a:path w="503237" h="503237" extrusionOk="0">
                <a:moveTo>
                  <a:pt x="0" y="1400"/>
                </a:moveTo>
                <a:lnTo>
                  <a:pt x="0" y="0"/>
                </a:lnTo>
                <a:lnTo>
                  <a:pt x="1400" y="1400"/>
                </a:lnTo>
                <a:lnTo>
                  <a:pt x="0" y="1400"/>
                </a:lnTo>
                <a:close/>
              </a:path>
            </a:pathLst>
          </a:custGeom>
          <a:solidFill>
            <a:srgbClr val="30CEBB"/>
          </a:solidFill>
          <a:ln w="12600"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63" name="Rectangle 20"/>
          <p:cNvSpPr>
            <a:spLocks noGrp="1"/>
          </p:cNvSpPr>
          <p:nvPr>
            <p:ph type="title"/>
          </p:nvPr>
        </p:nvSpPr>
        <p:spPr bwMode="auto">
          <a:xfrm>
            <a:off x="0" y="188595"/>
            <a:ext cx="12192000" cy="1310640"/>
          </a:xfrm>
        </p:spPr>
        <p:txBody>
          <a:bodyPr vert="horz" wrap="square" lIns="91440" tIns="45720" rIns="91440" bIns="45720" anchor="ctr" anchorCtr="0"/>
          <a:lstStyle/>
          <a:p>
            <a:pPr algn="ctr" defTabSz="914400" fontAlgn="ctr">
              <a:lnSpc>
                <a:spcPct val="96000"/>
              </a:lnSpc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ru-RU" sz="4000" b="1" cap="all" dirty="0">
                <a:solidFill>
                  <a:srgbClr val="FF0000"/>
                </a:solidFill>
                <a:uFillTx/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ОБЩАЯ ИНФОРМАЦИЯ</a:t>
            </a:r>
          </a:p>
        </p:txBody>
      </p:sp>
      <p:sp>
        <p:nvSpPr>
          <p:cNvPr id="3" name="TextBox 3"/>
          <p:cNvSpPr txBox="1"/>
          <p:nvPr/>
        </p:nvSpPr>
        <p:spPr bwMode="auto">
          <a:xfrm>
            <a:off x="-96688" y="1052736"/>
            <a:ext cx="1144927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marR="0" lvl="3" indent="0" algn="ctr" defTabSz="914400" eaLnBrk="1" fontAlgn="auto" latinLnBrk="0" hangingPunct="1">
              <a:lnSpc>
                <a:spcPct val="150000"/>
              </a:lnSpc>
              <a:spcAft>
                <a:spcPts val="600"/>
              </a:spcAft>
              <a:buClr>
                <a:srgbClr val="2D2DB9"/>
              </a:buClr>
              <a:buSzTx/>
              <a:defRPr/>
            </a:pPr>
            <a:r>
              <a:rPr lang="ru-RU" altLang="ru-RU" sz="2800" b="1" kern="100" dirty="0" smtClean="0">
                <a:solidFill>
                  <a:srgbClr val="455AA8"/>
                </a:solidFill>
                <a:uFillTx/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*</a:t>
            </a:r>
            <a:r>
              <a:rPr lang="ru-RU" altLang="ru-RU" sz="2800" b="1" kern="100" dirty="0">
                <a:solidFill>
                  <a:srgbClr val="455AA8"/>
                </a:solidFill>
                <a:uFillTx/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сумма гранта  - </a:t>
            </a:r>
            <a:r>
              <a:rPr lang="ru-RU" altLang="ru-RU" sz="2800" b="1" kern="100" dirty="0">
                <a:solidFill>
                  <a:srgbClr val="455AA8"/>
                </a:solidFill>
                <a:latin typeface="Calibri" panose="020F0502020204030204"/>
                <a:cs typeface="Arial" panose="020B0604020202020204"/>
              </a:rPr>
              <a:t>от </a:t>
            </a:r>
            <a:r>
              <a:rPr lang="ru-RU" altLang="ru-RU" sz="3200" b="1" kern="100" dirty="0">
                <a:solidFill>
                  <a:srgbClr val="F1575E"/>
                </a:solidFill>
                <a:latin typeface="Calibri" panose="020F0502020204030204"/>
                <a:cs typeface="Arial" panose="020B0604020202020204"/>
              </a:rPr>
              <a:t>100 000 </a:t>
            </a:r>
            <a:r>
              <a:rPr lang="ru-RU" altLang="ru-RU" sz="2800" b="1" kern="100" dirty="0">
                <a:solidFill>
                  <a:srgbClr val="455AA8"/>
                </a:solidFill>
                <a:uFillTx/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до </a:t>
            </a:r>
            <a:r>
              <a:rPr lang="ru-RU" altLang="ru-RU" sz="3200" b="1" kern="100" dirty="0">
                <a:solidFill>
                  <a:srgbClr val="F1575E"/>
                </a:solidFill>
                <a:uFillTx/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 750 000 рублей</a:t>
            </a:r>
          </a:p>
          <a:p>
            <a:pPr marL="1143000" marR="0" lvl="3" indent="0" algn="ctr" defTabSz="914400" eaLnBrk="1" fontAlgn="auto" latinLnBrk="0" hangingPunct="1">
              <a:lnSpc>
                <a:spcPct val="150000"/>
              </a:lnSpc>
              <a:spcAft>
                <a:spcPts val="600"/>
              </a:spcAft>
              <a:buClr>
                <a:srgbClr val="2D2DB9"/>
              </a:buClr>
              <a:buSzTx/>
              <a:defRPr/>
            </a:pPr>
            <a:r>
              <a:rPr lang="ru-RU" altLang="ru-RU" sz="2800" b="1" kern="100" dirty="0">
                <a:solidFill>
                  <a:srgbClr val="455AA8"/>
                </a:solidFill>
                <a:uFillTx/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*сумма софинансирования проекта – </a:t>
            </a:r>
            <a:r>
              <a:rPr lang="ru-RU" altLang="ru-RU" sz="3200" b="1" kern="100" dirty="0">
                <a:solidFill>
                  <a:srgbClr val="F1575E"/>
                </a:solidFill>
                <a:latin typeface="Calibri" panose="020F0502020204030204"/>
                <a:cs typeface="Arial" panose="020B0604020202020204"/>
              </a:rPr>
              <a:t>25% </a:t>
            </a:r>
            <a:r>
              <a:rPr lang="ru-RU" altLang="ru-RU" sz="2800" b="1" kern="100" dirty="0">
                <a:solidFill>
                  <a:srgbClr val="455AA8"/>
                </a:solidFill>
                <a:latin typeface="Calibri" panose="020F0502020204030204"/>
                <a:cs typeface="Arial" panose="020B0604020202020204"/>
              </a:rPr>
              <a:t>от суммы ПРОЕКТА</a:t>
            </a:r>
          </a:p>
          <a:p>
            <a:pPr marL="1143000" marR="0" lvl="3" indent="0" algn="ctr" defTabSz="914400" eaLnBrk="1" fontAlgn="auto" latinLnBrk="0" hangingPunct="1">
              <a:spcAft>
                <a:spcPts val="600"/>
              </a:spcAft>
              <a:buClr>
                <a:srgbClr val="2D2DB9"/>
              </a:buClr>
              <a:buSzTx/>
              <a:defRPr/>
            </a:pPr>
            <a:r>
              <a:rPr lang="ru-RU" altLang="ru-RU" sz="2800" b="1" i="1" kern="100" dirty="0">
                <a:solidFill>
                  <a:srgbClr val="00B0F0"/>
                </a:solidFill>
                <a:latin typeface="Calibri" panose="020F0502020204030204"/>
                <a:cs typeface="Arial" panose="020B0604020202020204"/>
              </a:rPr>
              <a:t>750 000 рублей - ГРАНТ</a:t>
            </a:r>
          </a:p>
          <a:p>
            <a:pPr marL="1143000" marR="0" lvl="3" indent="0" algn="ctr" defTabSz="914400" eaLnBrk="1" fontAlgn="auto" latinLnBrk="0" hangingPunct="1">
              <a:spcAft>
                <a:spcPts val="600"/>
              </a:spcAft>
              <a:buClr>
                <a:srgbClr val="2D2DB9"/>
              </a:buClr>
              <a:buSzTx/>
              <a:defRPr/>
            </a:pPr>
            <a:r>
              <a:rPr lang="ru-RU" altLang="ru-RU" sz="2800" b="1" i="1" kern="100" dirty="0">
                <a:solidFill>
                  <a:srgbClr val="00B0F0"/>
                </a:solidFill>
                <a:latin typeface="Calibri" panose="020F0502020204030204"/>
                <a:cs typeface="Arial" panose="020B0604020202020204"/>
              </a:rPr>
              <a:t>не менее 250 000 рублей - СОФИНАНС</a:t>
            </a:r>
          </a:p>
          <a:p>
            <a:pPr marL="1143000" lvl="3" indent="0" algn="ctr">
              <a:spcAft>
                <a:spcPts val="600"/>
              </a:spcAft>
              <a:buClr>
                <a:srgbClr val="2D2DB9"/>
              </a:buClr>
              <a:defRPr/>
            </a:pPr>
            <a:r>
              <a:rPr lang="ru-RU" altLang="ru-RU" sz="2800" b="1" i="1" kern="100" dirty="0">
                <a:solidFill>
                  <a:srgbClr val="00B0F0"/>
                </a:solidFill>
                <a:latin typeface="Calibri" panose="020F0502020204030204"/>
                <a:cs typeface="Arial" panose="020B0604020202020204"/>
              </a:rPr>
              <a:t>ИТОГО ПРОЕКТ – не менее 1 000 000 </a:t>
            </a:r>
            <a:r>
              <a:rPr lang="ru-RU" altLang="ru-RU" sz="2800" b="1" i="1" kern="100" dirty="0" smtClean="0">
                <a:solidFill>
                  <a:srgbClr val="00B0F0"/>
                </a:solidFill>
                <a:latin typeface="Calibri" panose="020F0502020204030204"/>
                <a:cs typeface="Arial" panose="020B0604020202020204"/>
              </a:rPr>
              <a:t>рублей</a:t>
            </a:r>
            <a:endParaRPr lang="ru-RU" altLang="ru-RU" sz="2800" b="1" i="1" kern="100" dirty="0" smtClean="0">
              <a:solidFill>
                <a:srgbClr val="00B0F0"/>
              </a:solidFill>
              <a:latin typeface="Calibri" panose="020F0502020204030204"/>
              <a:cs typeface="Arial" panose="020B0604020202020204"/>
            </a:endParaRPr>
          </a:p>
          <a:p>
            <a:pPr marL="1143000" lvl="3" indent="0" algn="ctr">
              <a:spcAft>
                <a:spcPts val="600"/>
              </a:spcAft>
              <a:buClr>
                <a:srgbClr val="2D2DB9"/>
              </a:buClr>
              <a:defRPr/>
            </a:pPr>
            <a:r>
              <a:rPr lang="ru-RU" altLang="ru-RU" sz="2800" b="1" i="1" kern="100" dirty="0" smtClean="0">
                <a:solidFill>
                  <a:srgbClr val="FF0000"/>
                </a:solidFill>
                <a:latin typeface="Calibri" panose="020F0502020204030204"/>
                <a:cs typeface="Arial" panose="020B0604020202020204"/>
              </a:rPr>
              <a:t>В соответствии с п. 1.5 Порядка </a:t>
            </a:r>
            <a:r>
              <a:rPr lang="ru-RU" altLang="ru-RU" sz="2800" b="1" i="1" kern="100" dirty="0" smtClean="0">
                <a:solidFill>
                  <a:srgbClr val="455AA8"/>
                </a:solidFill>
                <a:latin typeface="Calibri" panose="020F0502020204030204"/>
                <a:cs typeface="Arial" panose="020B0604020202020204"/>
              </a:rPr>
              <a:t>грант предоставляется</a:t>
            </a:r>
            <a:br>
              <a:rPr lang="ru-RU" altLang="ru-RU" sz="2800" b="1" i="1" kern="100" dirty="0" smtClean="0">
                <a:solidFill>
                  <a:srgbClr val="455AA8"/>
                </a:solidFill>
                <a:latin typeface="Calibri" panose="020F0502020204030204"/>
                <a:cs typeface="Arial" panose="020B0604020202020204"/>
              </a:rPr>
            </a:br>
            <a:r>
              <a:rPr lang="ru-RU" altLang="ru-RU" sz="2800" b="1" i="1" kern="100" dirty="0" smtClean="0">
                <a:solidFill>
                  <a:srgbClr val="455AA8"/>
                </a:solidFill>
                <a:latin typeface="Calibri" panose="020F0502020204030204"/>
                <a:cs typeface="Arial" panose="020B0604020202020204"/>
              </a:rPr>
              <a:t>на финансовое обеспечение </a:t>
            </a:r>
          </a:p>
          <a:p>
            <a:pPr marL="1143000" lvl="3" indent="0" algn="ctr">
              <a:spcAft>
                <a:spcPts val="600"/>
              </a:spcAft>
              <a:buClr>
                <a:srgbClr val="2D2DB9"/>
              </a:buClr>
              <a:defRPr/>
            </a:pPr>
            <a:r>
              <a:rPr lang="ru-RU" altLang="ru-RU" sz="2800" b="1" i="1" kern="100" dirty="0" smtClean="0">
                <a:solidFill>
                  <a:srgbClr val="FF0000"/>
                </a:solidFill>
                <a:latin typeface="Calibri" panose="020F0502020204030204"/>
                <a:cs typeface="Arial" panose="020B0604020202020204"/>
              </a:rPr>
              <a:t>14</a:t>
            </a:r>
            <a:r>
              <a:rPr lang="ru-RU" altLang="ru-RU" sz="2800" b="1" i="1" kern="100" dirty="0" smtClean="0">
                <a:solidFill>
                  <a:srgbClr val="455AA8"/>
                </a:solidFill>
                <a:latin typeface="Calibri" panose="020F0502020204030204"/>
                <a:cs typeface="Arial" panose="020B0604020202020204"/>
              </a:rPr>
              <a:t> статей расходов, связанных с реализацией проекта </a:t>
            </a:r>
            <a:endParaRPr lang="ru-RU" altLang="ru-RU" sz="2800" b="1" i="1" kern="100" dirty="0">
              <a:solidFill>
                <a:srgbClr val="455AA8"/>
              </a:solidFill>
              <a:latin typeface="Calibri" panose="020F050202020403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/>
          <p:nvPr/>
        </p:nvSpPr>
        <p:spPr bwMode="auto">
          <a:xfrm>
            <a:off x="9359900" y="6392863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>
              <a:lnSpc>
                <a:spcPct val="75000"/>
              </a:lnSpc>
              <a:spcBef>
                <a:spcPts val="142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>
              <a:lnSpc>
                <a:spcPct val="75000"/>
              </a:lnSpc>
              <a:spcBef>
                <a:spcPts val="1140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>
              <a:lnSpc>
                <a:spcPct val="75000"/>
              </a:lnSpc>
              <a:spcBef>
                <a:spcPts val="86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>
              <a:lnSpc>
                <a:spcPct val="75000"/>
              </a:lnSpc>
              <a:spcBef>
                <a:spcPts val="57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>
              <a:lnSpc>
                <a:spcPct val="75000"/>
              </a:lnSpc>
              <a:spcBef>
                <a:spcPts val="290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defTabSz="914400">
              <a:lnSpc>
                <a:spcPct val="100000"/>
              </a:lnSpc>
              <a:spcBef>
                <a:spcPts val="15"/>
              </a:spcBef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2000">
              <a:solidFill>
                <a:srgbClr val="FFFFFF"/>
              </a:solidFill>
              <a:latin typeface="Panton SemiBold"/>
              <a:ea typeface="Segoe UI" panose="020B0502040204020203"/>
            </a:endParaRPr>
          </a:p>
        </p:txBody>
      </p:sp>
      <p:sp>
        <p:nvSpPr>
          <p:cNvPr id="6148" name="AutoShape 3"/>
          <p:cNvSpPr/>
          <p:nvPr/>
        </p:nvSpPr>
        <p:spPr bwMode="auto">
          <a:xfrm flipH="1">
            <a:off x="617538" y="4716463"/>
            <a:ext cx="503237" cy="503237"/>
          </a:xfrm>
          <a:custGeom>
            <a:avLst/>
            <a:gdLst>
              <a:gd name="txL" fmla="*/ 0 w 503237"/>
              <a:gd name="txT" fmla="*/ 0 h 503237"/>
              <a:gd name="txR" fmla="*/ 503237 w 503237"/>
              <a:gd name="txB" fmla="*/ 503237 h 503237"/>
            </a:gdLst>
            <a:ahLst/>
            <a:cxnLst>
              <a:cxn ang="0">
                <a:pos x="503237" y="251619"/>
              </a:cxn>
              <a:cxn ang="5898240">
                <a:pos x="251619" y="503237"/>
              </a:cxn>
              <a:cxn ang="11796480">
                <a:pos x="0" y="251619"/>
              </a:cxn>
              <a:cxn ang="17694720">
                <a:pos x="251619" y="0"/>
              </a:cxn>
            </a:cxnLst>
            <a:rect l="txL" t="txT" r="txR" b="txB"/>
            <a:pathLst>
              <a:path w="503237" h="503237" extrusionOk="0">
                <a:moveTo>
                  <a:pt x="0" y="1400"/>
                </a:moveTo>
                <a:lnTo>
                  <a:pt x="0" y="0"/>
                </a:lnTo>
                <a:lnTo>
                  <a:pt x="1400" y="1400"/>
                </a:lnTo>
                <a:lnTo>
                  <a:pt x="0" y="1400"/>
                </a:lnTo>
                <a:close/>
              </a:path>
            </a:pathLst>
          </a:custGeom>
          <a:solidFill>
            <a:srgbClr val="243D99"/>
          </a:solidFill>
          <a:ln w="12600"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49" name="AutoShape 4"/>
          <p:cNvSpPr/>
          <p:nvPr/>
        </p:nvSpPr>
        <p:spPr bwMode="auto">
          <a:xfrm flipH="1">
            <a:off x="617538" y="2879725"/>
            <a:ext cx="503237" cy="503238"/>
          </a:xfrm>
          <a:custGeom>
            <a:avLst/>
            <a:gdLst>
              <a:gd name="txL" fmla="*/ 0 w 503237"/>
              <a:gd name="txT" fmla="*/ 0 h 503238"/>
              <a:gd name="txR" fmla="*/ 503237 w 503237"/>
              <a:gd name="txB" fmla="*/ 503238 h 503238"/>
            </a:gdLst>
            <a:ahLst/>
            <a:cxnLst>
              <a:cxn ang="0">
                <a:pos x="503237" y="251619"/>
              </a:cxn>
              <a:cxn ang="5898240">
                <a:pos x="251619" y="503238"/>
              </a:cxn>
              <a:cxn ang="11796480">
                <a:pos x="0" y="251619"/>
              </a:cxn>
              <a:cxn ang="17694720">
                <a:pos x="251619" y="0"/>
              </a:cxn>
            </a:cxnLst>
            <a:rect l="txL" t="txT" r="txR" b="txB"/>
            <a:pathLst>
              <a:path w="503237" h="503238" extrusionOk="0">
                <a:moveTo>
                  <a:pt x="0" y="1400"/>
                </a:moveTo>
                <a:lnTo>
                  <a:pt x="0" y="0"/>
                </a:lnTo>
                <a:lnTo>
                  <a:pt x="1400" y="1400"/>
                </a:lnTo>
                <a:lnTo>
                  <a:pt x="0" y="1400"/>
                </a:lnTo>
                <a:close/>
              </a:path>
            </a:pathLst>
          </a:custGeom>
          <a:solidFill>
            <a:srgbClr val="F04247"/>
          </a:solidFill>
          <a:ln w="12600"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50" name="AutoShape 5"/>
          <p:cNvSpPr/>
          <p:nvPr/>
        </p:nvSpPr>
        <p:spPr bwMode="auto">
          <a:xfrm flipH="1">
            <a:off x="617538" y="3779838"/>
            <a:ext cx="503237" cy="503237"/>
          </a:xfrm>
          <a:custGeom>
            <a:avLst/>
            <a:gdLst>
              <a:gd name="txL" fmla="*/ 0 w 503237"/>
              <a:gd name="txT" fmla="*/ 0 h 503237"/>
              <a:gd name="txR" fmla="*/ 503237 w 503237"/>
              <a:gd name="txB" fmla="*/ 503237 h 503237"/>
            </a:gdLst>
            <a:ahLst/>
            <a:cxnLst>
              <a:cxn ang="0">
                <a:pos x="503237" y="251619"/>
              </a:cxn>
              <a:cxn ang="5898240">
                <a:pos x="251619" y="503237"/>
              </a:cxn>
              <a:cxn ang="11796480">
                <a:pos x="0" y="251619"/>
              </a:cxn>
              <a:cxn ang="17694720">
                <a:pos x="251619" y="0"/>
              </a:cxn>
            </a:cxnLst>
            <a:rect l="txL" t="txT" r="txR" b="txB"/>
            <a:pathLst>
              <a:path w="503237" h="503237" extrusionOk="0">
                <a:moveTo>
                  <a:pt x="0" y="1400"/>
                </a:moveTo>
                <a:lnTo>
                  <a:pt x="0" y="0"/>
                </a:lnTo>
                <a:lnTo>
                  <a:pt x="1400" y="1400"/>
                </a:lnTo>
                <a:lnTo>
                  <a:pt x="0" y="1400"/>
                </a:lnTo>
                <a:close/>
              </a:path>
            </a:pathLst>
          </a:custGeom>
          <a:solidFill>
            <a:srgbClr val="30CEBB"/>
          </a:solidFill>
          <a:ln w="12600"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63" name="Rectangle 20"/>
          <p:cNvSpPr>
            <a:spLocks noGrp="1"/>
          </p:cNvSpPr>
          <p:nvPr>
            <p:ph type="title"/>
          </p:nvPr>
        </p:nvSpPr>
        <p:spPr bwMode="auto">
          <a:xfrm>
            <a:off x="0" y="332656"/>
            <a:ext cx="12192000" cy="648117"/>
          </a:xfrm>
        </p:spPr>
        <p:txBody>
          <a:bodyPr vert="horz" wrap="square" lIns="91440" tIns="45720" rIns="91440" bIns="45720" anchor="ctr" anchorCtr="0"/>
          <a:lstStyle/>
          <a:p>
            <a:pPr algn="ctr" defTabSz="914400" fontAlgn="ctr">
              <a:lnSpc>
                <a:spcPct val="96000"/>
              </a:lnSpc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ru-RU" sz="4000" b="1" dirty="0">
                <a:solidFill>
                  <a:srgbClr val="F04247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ТРЕБОВАНИЯ К СОИСКАТЕЛЮ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335360" y="908720"/>
            <a:ext cx="10791825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1" indent="-457200" algn="just" defTabSz="914400" eaLnBrk="1" fontAlgn="auto" latinLnBrk="0" hangingPunct="1">
              <a:spcAft>
                <a:spcPts val="600"/>
              </a:spcAft>
              <a:buClr>
                <a:srgbClr val="00B050"/>
              </a:buClr>
              <a:buSzTx/>
              <a:buFont typeface="Wingdings" panose="05000000000000000000" charset="0"/>
              <a:buChar char="ü"/>
              <a:defRPr/>
            </a:pPr>
            <a:r>
              <a:rPr lang="ru-RU" sz="2400" b="1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  <a:sym typeface="+mn-ea"/>
              </a:rPr>
              <a:t>является</a:t>
            </a:r>
            <a:r>
              <a:rPr lang="ru-RU" sz="2400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  <a:sym typeface="+mn-ea"/>
              </a:rPr>
              <a:t> </a:t>
            </a:r>
            <a:r>
              <a:rPr lang="ru-RU" sz="2400" b="1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  <a:sym typeface="+mn-ea"/>
              </a:rPr>
              <a:t>субъектом МСП </a:t>
            </a:r>
            <a:r>
              <a:rPr lang="ru-RU" sz="2400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  <a:sym typeface="+mn-ea"/>
              </a:rPr>
              <a:t>(включен в Единый реестр МСП </a:t>
            </a:r>
            <a:r>
              <a:rPr lang="en-US" sz="2400" kern="100" spc="-70" dirty="0" err="1">
                <a:solidFill>
                  <a:srgbClr val="FF0000"/>
                </a:solidFill>
                <a:latin typeface="Calibri" panose="020F0502020204030204"/>
                <a:cs typeface="Arial" panose="020B0604020202020204"/>
                <a:sym typeface="+mn-ea"/>
              </a:rPr>
              <a:t>rmsp</a:t>
            </a:r>
            <a:r>
              <a:rPr lang="ru-RU" sz="2400" kern="100" spc="-70" dirty="0">
                <a:solidFill>
                  <a:srgbClr val="FF0000"/>
                </a:solidFill>
                <a:uFillTx/>
                <a:latin typeface="Calibri" panose="020F0502020204030204"/>
                <a:cs typeface="Arial" panose="020B0604020202020204"/>
                <a:sym typeface="+mn-ea"/>
              </a:rPr>
              <a:t>.nalog.ru</a:t>
            </a:r>
            <a:r>
              <a:rPr lang="ru-RU" sz="2400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  <a:sym typeface="+mn-ea"/>
              </a:rPr>
              <a:t>) –                    </a:t>
            </a:r>
            <a:r>
              <a:rPr lang="ru-RU" sz="2400" i="1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  <a:sym typeface="+mn-ea"/>
              </a:rPr>
              <a:t>ИП или учредитель/соучредитель юридического лица (более 50% в уставном капитале)</a:t>
            </a:r>
          </a:p>
          <a:p>
            <a:pPr lvl="1" indent="-457200" algn="just">
              <a:spcAft>
                <a:spcPts val="600"/>
              </a:spcAft>
              <a:buClr>
                <a:srgbClr val="00B050"/>
              </a:buClr>
              <a:buFont typeface="Wingdings" panose="05000000000000000000" charset="0"/>
              <a:buChar char="ü"/>
              <a:defRPr/>
            </a:pPr>
            <a:r>
              <a:rPr lang="ru-RU" sz="2400" b="1" kern="100" spc="-70" dirty="0">
                <a:solidFill>
                  <a:srgbClr val="0033CC"/>
                </a:solidFill>
                <a:latin typeface="Calibri" panose="020F0502020204030204"/>
                <a:cs typeface="Arial" panose="020B0604020202020204"/>
              </a:rPr>
              <a:t>место нахождения ООО или место жительства ИП - </a:t>
            </a:r>
            <a:r>
              <a:rPr lang="ru-RU" sz="2400" i="1" kern="100" spc="-70" dirty="0">
                <a:solidFill>
                  <a:srgbClr val="0033CC"/>
                </a:solidFill>
                <a:latin typeface="Calibri" panose="020F0502020204030204"/>
                <a:cs typeface="Arial" panose="020B0604020202020204"/>
              </a:rPr>
              <a:t>в соответствии с единым реестром субъектов МСП</a:t>
            </a:r>
            <a:r>
              <a:rPr lang="ru-RU" sz="2400" b="1" kern="100" spc="-70" dirty="0">
                <a:solidFill>
                  <a:srgbClr val="0033CC"/>
                </a:solidFill>
                <a:latin typeface="Calibri" panose="020F0502020204030204"/>
                <a:cs typeface="Arial" panose="020B0604020202020204"/>
              </a:rPr>
              <a:t> - Ленинградская область</a:t>
            </a:r>
          </a:p>
          <a:p>
            <a:pPr marR="0" lvl="1" indent="-457200" algn="just" defTabSz="914400" eaLnBrk="1" fontAlgn="auto" latinLnBrk="0" hangingPunct="1">
              <a:spcAft>
                <a:spcPts val="600"/>
              </a:spcAft>
              <a:buClr>
                <a:srgbClr val="00B050"/>
              </a:buClr>
              <a:buSzTx/>
              <a:buFont typeface="Wingdings" panose="05000000000000000000" charset="0"/>
              <a:buChar char="ü"/>
              <a:defRPr/>
            </a:pPr>
            <a:r>
              <a:rPr lang="ru-RU" sz="2400" b="1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</a:rPr>
              <a:t>осуществляет деятельность</a:t>
            </a:r>
            <a:r>
              <a:rPr lang="ru-RU" sz="2400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</a:rPr>
              <a:t> в Ленинградской области </a:t>
            </a:r>
          </a:p>
          <a:p>
            <a:pPr marR="0" lvl="1" indent="-457200" algn="just" defTabSz="914400" eaLnBrk="1" fontAlgn="auto" latinLnBrk="0" hangingPunct="1">
              <a:spcAft>
                <a:spcPts val="600"/>
              </a:spcAft>
              <a:buClr>
                <a:srgbClr val="00B050"/>
              </a:buClr>
              <a:buSzTx/>
              <a:buFont typeface="Wingdings" panose="05000000000000000000" charset="0"/>
              <a:buChar char="ü"/>
              <a:defRPr/>
            </a:pPr>
            <a:r>
              <a:rPr lang="ru-RU" sz="2400" b="1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</a:rPr>
              <a:t>состоит на налоговом учете </a:t>
            </a:r>
            <a:r>
              <a:rPr lang="ru-RU" sz="2400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</a:rPr>
              <a:t>в Ленинградской области </a:t>
            </a:r>
          </a:p>
          <a:p>
            <a:pPr lvl="1" indent="-457200" algn="just">
              <a:spcAft>
                <a:spcPts val="600"/>
              </a:spcAft>
              <a:buClr>
                <a:srgbClr val="00B050"/>
              </a:buClr>
              <a:buFont typeface="Wingdings" panose="05000000000000000000" charset="0"/>
              <a:buChar char="ü"/>
              <a:defRPr/>
            </a:pPr>
            <a:r>
              <a:rPr lang="ru-RU" sz="2400" i="1" kern="100" spc="-70" dirty="0">
                <a:solidFill>
                  <a:srgbClr val="FF0000"/>
                </a:solidFill>
                <a:latin typeface="Calibri" panose="020F0502020204030204"/>
                <a:cs typeface="Arial" panose="020B0604020202020204"/>
              </a:rPr>
              <a:t>организовал предпринимательскую деятельность </a:t>
            </a:r>
            <a:r>
              <a:rPr lang="ru-RU" sz="2400" b="1" kern="100" spc="-70" dirty="0">
                <a:solidFill>
                  <a:srgbClr val="FF0000"/>
                </a:solidFill>
                <a:latin typeface="Calibri" panose="020F0502020204030204"/>
                <a:cs typeface="Arial" panose="020B0604020202020204"/>
              </a:rPr>
              <a:t>не ранее чем за 2 года до даты подачи </a:t>
            </a:r>
            <a:r>
              <a:rPr lang="ru-RU" sz="2400" b="1" kern="100" spc="-70" dirty="0" smtClean="0">
                <a:solidFill>
                  <a:srgbClr val="FF0000"/>
                </a:solidFill>
                <a:latin typeface="Calibri" panose="020F0502020204030204"/>
                <a:cs typeface="Arial" panose="020B0604020202020204"/>
              </a:rPr>
              <a:t>заявки (если заявка подается 28 апреля 2025 года, предпринимательская деятельность должна быть начата не ранее </a:t>
            </a:r>
            <a:br>
              <a:rPr lang="ru-RU" sz="2400" b="1" kern="100" spc="-70" dirty="0" smtClean="0">
                <a:solidFill>
                  <a:srgbClr val="FF0000"/>
                </a:solidFill>
                <a:latin typeface="Calibri" panose="020F0502020204030204"/>
                <a:cs typeface="Arial" panose="020B0604020202020204"/>
              </a:rPr>
            </a:br>
            <a:r>
              <a:rPr lang="ru-RU" sz="2400" b="1" kern="100" spc="-70" dirty="0" smtClean="0">
                <a:solidFill>
                  <a:srgbClr val="FF0000"/>
                </a:solidFill>
                <a:latin typeface="Calibri" panose="020F0502020204030204"/>
                <a:cs typeface="Arial" panose="020B0604020202020204"/>
              </a:rPr>
              <a:t>28 апреля 2023 года)</a:t>
            </a:r>
            <a:endParaRPr lang="ru-RU" sz="2400" b="1" kern="100" spc="-70" dirty="0">
              <a:solidFill>
                <a:srgbClr val="FF0000"/>
              </a:solidFill>
              <a:latin typeface="Calibri" panose="020F0502020204030204"/>
              <a:cs typeface="Arial" panose="020B0604020202020204"/>
            </a:endParaRPr>
          </a:p>
          <a:p>
            <a:pPr lvl="1" indent="-457200">
              <a:spcAft>
                <a:spcPts val="600"/>
              </a:spcAft>
              <a:buClr>
                <a:srgbClr val="00B050"/>
              </a:buClr>
              <a:buFont typeface="Wingdings" panose="05000000000000000000" charset="0"/>
              <a:buChar char="ü"/>
              <a:defRPr/>
            </a:pPr>
            <a:r>
              <a:rPr lang="ru-RU" sz="2400" i="1" kern="100" spc="-70" dirty="0">
                <a:solidFill>
                  <a:srgbClr val="FF0000"/>
                </a:solidFill>
                <a:latin typeface="Calibri" panose="020F0502020204030204"/>
                <a:cs typeface="Arial" panose="020B0604020202020204"/>
              </a:rPr>
              <a:t>ИП или учредитель (учредители) ООО</a:t>
            </a:r>
            <a:r>
              <a:rPr lang="ru-RU" sz="2400" b="1" kern="100" spc="-70" dirty="0">
                <a:solidFill>
                  <a:srgbClr val="FF0000"/>
                </a:solidFill>
                <a:latin typeface="Calibri" panose="020F0502020204030204"/>
                <a:cs typeface="Arial" panose="020B0604020202020204"/>
              </a:rPr>
              <a:t> ранее не осуществляли предпринимательскую деятельность в качестве ИП или учредителя коммерческой организации в течение 5 лет до даты                                                                                       подачи заявки</a:t>
            </a:r>
            <a:endParaRPr lang="ru-RU" sz="2400" kern="100" spc="-70" dirty="0">
              <a:solidFill>
                <a:srgbClr val="FF0000"/>
              </a:solidFill>
              <a:uFillTx/>
              <a:latin typeface="Calibri" panose="020F0502020204030204"/>
              <a:cs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D5C5C3C8-B16E-91DD-0760-3525D2F97E0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47" name="Text Box 2">
            <a:extLst>
              <a:ext uri="{FF2B5EF4-FFF2-40B4-BE49-F238E27FC236}">
                <a16:creationId xmlns:a16="http://schemas.microsoft.com/office/drawing/2014/main" xmlns="" id="{9DD1DBAB-215D-C1AA-E837-94A0E3892451}"/>
              </a:ext>
            </a:extLst>
          </p:cNvPr>
          <p:cNvSpPr txBox="1"/>
          <p:nvPr/>
        </p:nvSpPr>
        <p:spPr bwMode="auto">
          <a:xfrm>
            <a:off x="9359900" y="6392863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>
              <a:lnSpc>
                <a:spcPct val="75000"/>
              </a:lnSpc>
              <a:spcBef>
                <a:spcPts val="142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>
              <a:lnSpc>
                <a:spcPct val="75000"/>
              </a:lnSpc>
              <a:spcBef>
                <a:spcPts val="1140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>
              <a:lnSpc>
                <a:spcPct val="75000"/>
              </a:lnSpc>
              <a:spcBef>
                <a:spcPts val="86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>
              <a:lnSpc>
                <a:spcPct val="75000"/>
              </a:lnSpc>
              <a:spcBef>
                <a:spcPts val="57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>
              <a:lnSpc>
                <a:spcPct val="75000"/>
              </a:lnSpc>
              <a:spcBef>
                <a:spcPts val="290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 sz="2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defTabSz="914400">
              <a:lnSpc>
                <a:spcPct val="100000"/>
              </a:lnSpc>
              <a:spcBef>
                <a:spcPts val="15"/>
              </a:spcBef>
              <a:tabLst>
                <a:tab pos="914400" algn="l"/>
                <a:tab pos="1828800" algn="l"/>
                <a:tab pos="2743200" algn="l"/>
              </a:tabLst>
              <a:defRPr/>
            </a:pPr>
            <a:endParaRPr lang="ru-RU" sz="2000">
              <a:solidFill>
                <a:srgbClr val="FFFFFF"/>
              </a:solidFill>
              <a:latin typeface="Panton SemiBold"/>
              <a:ea typeface="Segoe UI" panose="020B0502040204020203"/>
            </a:endParaRPr>
          </a:p>
        </p:txBody>
      </p:sp>
      <p:sp>
        <p:nvSpPr>
          <p:cNvPr id="6148" name="AutoShape 3">
            <a:extLst>
              <a:ext uri="{FF2B5EF4-FFF2-40B4-BE49-F238E27FC236}">
                <a16:creationId xmlns:a16="http://schemas.microsoft.com/office/drawing/2014/main" xmlns="" id="{9CF08DAC-6971-2108-8082-19E7897DC242}"/>
              </a:ext>
            </a:extLst>
          </p:cNvPr>
          <p:cNvSpPr/>
          <p:nvPr/>
        </p:nvSpPr>
        <p:spPr bwMode="auto">
          <a:xfrm flipH="1">
            <a:off x="617538" y="4716463"/>
            <a:ext cx="503237" cy="503237"/>
          </a:xfrm>
          <a:custGeom>
            <a:avLst/>
            <a:gdLst>
              <a:gd name="txL" fmla="*/ 0 w 503237"/>
              <a:gd name="txT" fmla="*/ 0 h 503237"/>
              <a:gd name="txR" fmla="*/ 503237 w 503237"/>
              <a:gd name="txB" fmla="*/ 503237 h 503237"/>
            </a:gdLst>
            <a:ahLst/>
            <a:cxnLst>
              <a:cxn ang="0">
                <a:pos x="503237" y="251619"/>
              </a:cxn>
              <a:cxn ang="5898240">
                <a:pos x="251619" y="503237"/>
              </a:cxn>
              <a:cxn ang="11796480">
                <a:pos x="0" y="251619"/>
              </a:cxn>
              <a:cxn ang="17694720">
                <a:pos x="251619" y="0"/>
              </a:cxn>
            </a:cxnLst>
            <a:rect l="txL" t="txT" r="txR" b="txB"/>
            <a:pathLst>
              <a:path w="503237" h="503237" extrusionOk="0">
                <a:moveTo>
                  <a:pt x="0" y="1400"/>
                </a:moveTo>
                <a:lnTo>
                  <a:pt x="0" y="0"/>
                </a:lnTo>
                <a:lnTo>
                  <a:pt x="1400" y="1400"/>
                </a:lnTo>
                <a:lnTo>
                  <a:pt x="0" y="1400"/>
                </a:lnTo>
                <a:close/>
              </a:path>
            </a:pathLst>
          </a:custGeom>
          <a:solidFill>
            <a:srgbClr val="243D99"/>
          </a:solidFill>
          <a:ln w="12600"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49" name="AutoShape 4">
            <a:extLst>
              <a:ext uri="{FF2B5EF4-FFF2-40B4-BE49-F238E27FC236}">
                <a16:creationId xmlns:a16="http://schemas.microsoft.com/office/drawing/2014/main" xmlns="" id="{4C0B8D44-E248-EAAE-267A-7195F67AC1B2}"/>
              </a:ext>
            </a:extLst>
          </p:cNvPr>
          <p:cNvSpPr/>
          <p:nvPr/>
        </p:nvSpPr>
        <p:spPr bwMode="auto">
          <a:xfrm flipH="1">
            <a:off x="617538" y="2879725"/>
            <a:ext cx="503237" cy="503238"/>
          </a:xfrm>
          <a:custGeom>
            <a:avLst/>
            <a:gdLst>
              <a:gd name="txL" fmla="*/ 0 w 503237"/>
              <a:gd name="txT" fmla="*/ 0 h 503238"/>
              <a:gd name="txR" fmla="*/ 503237 w 503237"/>
              <a:gd name="txB" fmla="*/ 503238 h 503238"/>
            </a:gdLst>
            <a:ahLst/>
            <a:cxnLst>
              <a:cxn ang="0">
                <a:pos x="503237" y="251619"/>
              </a:cxn>
              <a:cxn ang="5898240">
                <a:pos x="251619" y="503238"/>
              </a:cxn>
              <a:cxn ang="11796480">
                <a:pos x="0" y="251619"/>
              </a:cxn>
              <a:cxn ang="17694720">
                <a:pos x="251619" y="0"/>
              </a:cxn>
            </a:cxnLst>
            <a:rect l="txL" t="txT" r="txR" b="txB"/>
            <a:pathLst>
              <a:path w="503237" h="503238" extrusionOk="0">
                <a:moveTo>
                  <a:pt x="0" y="1400"/>
                </a:moveTo>
                <a:lnTo>
                  <a:pt x="0" y="0"/>
                </a:lnTo>
                <a:lnTo>
                  <a:pt x="1400" y="1400"/>
                </a:lnTo>
                <a:lnTo>
                  <a:pt x="0" y="1400"/>
                </a:lnTo>
                <a:close/>
              </a:path>
            </a:pathLst>
          </a:custGeom>
          <a:solidFill>
            <a:srgbClr val="F04247"/>
          </a:solidFill>
          <a:ln w="12600"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50" name="AutoShape 5">
            <a:extLst>
              <a:ext uri="{FF2B5EF4-FFF2-40B4-BE49-F238E27FC236}">
                <a16:creationId xmlns:a16="http://schemas.microsoft.com/office/drawing/2014/main" xmlns="" id="{55ECE05C-752F-A260-1FBC-19E232B099D6}"/>
              </a:ext>
            </a:extLst>
          </p:cNvPr>
          <p:cNvSpPr/>
          <p:nvPr/>
        </p:nvSpPr>
        <p:spPr bwMode="auto">
          <a:xfrm flipH="1">
            <a:off x="617538" y="3779838"/>
            <a:ext cx="503237" cy="503237"/>
          </a:xfrm>
          <a:custGeom>
            <a:avLst/>
            <a:gdLst>
              <a:gd name="txL" fmla="*/ 0 w 503237"/>
              <a:gd name="txT" fmla="*/ 0 h 503237"/>
              <a:gd name="txR" fmla="*/ 503237 w 503237"/>
              <a:gd name="txB" fmla="*/ 503237 h 503237"/>
            </a:gdLst>
            <a:ahLst/>
            <a:cxnLst>
              <a:cxn ang="0">
                <a:pos x="503237" y="251619"/>
              </a:cxn>
              <a:cxn ang="5898240">
                <a:pos x="251619" y="503237"/>
              </a:cxn>
              <a:cxn ang="11796480">
                <a:pos x="0" y="251619"/>
              </a:cxn>
              <a:cxn ang="17694720">
                <a:pos x="251619" y="0"/>
              </a:cxn>
            </a:cxnLst>
            <a:rect l="txL" t="txT" r="txR" b="txB"/>
            <a:pathLst>
              <a:path w="503237" h="503237" extrusionOk="0">
                <a:moveTo>
                  <a:pt x="0" y="1400"/>
                </a:moveTo>
                <a:lnTo>
                  <a:pt x="0" y="0"/>
                </a:lnTo>
                <a:lnTo>
                  <a:pt x="1400" y="1400"/>
                </a:lnTo>
                <a:lnTo>
                  <a:pt x="0" y="1400"/>
                </a:lnTo>
                <a:close/>
              </a:path>
            </a:pathLst>
          </a:custGeom>
          <a:solidFill>
            <a:srgbClr val="30CEBB"/>
          </a:solidFill>
          <a:ln w="12600"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63" name="Rectangle 20">
            <a:extLst>
              <a:ext uri="{FF2B5EF4-FFF2-40B4-BE49-F238E27FC236}">
                <a16:creationId xmlns:a16="http://schemas.microsoft.com/office/drawing/2014/main" xmlns="" id="{810F140E-962E-2020-4679-39DC8FE583D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0" y="512417"/>
            <a:ext cx="12192000" cy="648117"/>
          </a:xfrm>
        </p:spPr>
        <p:txBody>
          <a:bodyPr vert="horz" wrap="square" lIns="91440" tIns="45720" rIns="91440" bIns="45720" anchor="ctr" anchorCtr="0"/>
          <a:lstStyle/>
          <a:p>
            <a:pPr algn="ctr" defTabSz="914400" fontAlgn="ctr">
              <a:lnSpc>
                <a:spcPct val="96000"/>
              </a:lnSpc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ru-RU" sz="4000" b="1" dirty="0">
                <a:solidFill>
                  <a:srgbClr val="F04247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ТРЕБОВАНИЯ К СОИСКАТЕЛЮ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C148794-6635-5156-1F7E-2D360533B789}"/>
              </a:ext>
            </a:extLst>
          </p:cNvPr>
          <p:cNvSpPr txBox="1"/>
          <p:nvPr/>
        </p:nvSpPr>
        <p:spPr bwMode="auto">
          <a:xfrm>
            <a:off x="700087" y="1802373"/>
            <a:ext cx="1079182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1" indent="-457200" algn="just" defTabSz="914400" eaLnBrk="1" fontAlgn="auto" latinLnBrk="0" hangingPunct="1">
              <a:spcAft>
                <a:spcPts val="600"/>
              </a:spcAft>
              <a:buClr>
                <a:srgbClr val="00B050"/>
              </a:buClr>
              <a:buSzTx/>
              <a:buFont typeface="Wingdings" panose="05000000000000000000" charset="0"/>
              <a:buChar char="ü"/>
              <a:defRPr/>
            </a:pPr>
            <a:r>
              <a:rPr lang="ru-RU" sz="2400" b="1" kern="100" spc="-70" dirty="0">
                <a:solidFill>
                  <a:srgbClr val="0033CC"/>
                </a:solidFill>
                <a:latin typeface="Calibri" panose="020F0502020204030204"/>
                <a:cs typeface="Arial" panose="020B0604020202020204"/>
              </a:rPr>
              <a:t>прошёл обучение </a:t>
            </a:r>
            <a:r>
              <a:rPr lang="ru-RU" sz="2400" kern="100" spc="-70" dirty="0">
                <a:solidFill>
                  <a:srgbClr val="0033CC"/>
                </a:solidFill>
                <a:latin typeface="Calibri" panose="020F0502020204030204"/>
                <a:cs typeface="Arial" panose="020B0604020202020204"/>
              </a:rPr>
              <a:t>в Ленинградском фонде поддержки предпринимательства или у тренера Корпорации МСП </a:t>
            </a:r>
            <a:r>
              <a:rPr lang="ru-RU" sz="2400" i="1" kern="100" spc="-70" dirty="0">
                <a:latin typeface="Calibri" panose="020F0502020204030204"/>
                <a:cs typeface="Arial" panose="020B0604020202020204"/>
              </a:rPr>
              <a:t>(не требуется, если есть диплом о высшем экономическом образовании (профильной переподготовке)</a:t>
            </a:r>
            <a:endParaRPr lang="ru-RU" sz="1800" b="0" i="1" u="none" strike="noStrike" baseline="0" dirty="0">
              <a:latin typeface="Times New Roman" panose="02020603050405020304" pitchFamily="18" charset="0"/>
            </a:endParaRPr>
          </a:p>
          <a:p>
            <a:pPr marR="0" lvl="1" indent="-457200" algn="just" defTabSz="914400" eaLnBrk="1" fontAlgn="auto" latinLnBrk="0" hangingPunct="1">
              <a:spcAft>
                <a:spcPts val="600"/>
              </a:spcAft>
              <a:buClr>
                <a:srgbClr val="00B050"/>
              </a:buClr>
              <a:buSzTx/>
              <a:buFont typeface="Wingdings" panose="05000000000000000000" charset="0"/>
              <a:buChar char="ü"/>
              <a:defRPr/>
            </a:pPr>
            <a:r>
              <a:rPr lang="ru-RU" sz="2400" b="1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</a:rPr>
              <a:t>не получает средства из бюджета Ленинградской области на эти же цели</a:t>
            </a:r>
          </a:p>
          <a:p>
            <a:pPr marR="0" lvl="1" indent="-457200" algn="just" defTabSz="914400" eaLnBrk="1" fontAlgn="auto" latinLnBrk="0" hangingPunct="1">
              <a:spcAft>
                <a:spcPts val="600"/>
              </a:spcAft>
              <a:buClr>
                <a:srgbClr val="00B050"/>
              </a:buClr>
              <a:buSzTx/>
              <a:buFont typeface="Wingdings" panose="05000000000000000000" charset="0"/>
              <a:buChar char="ü"/>
              <a:defRPr/>
            </a:pPr>
            <a:r>
              <a:rPr lang="ru-RU" sz="2400" b="1" kern="100" spc="-70" dirty="0">
                <a:solidFill>
                  <a:srgbClr val="0033CC"/>
                </a:solidFill>
                <a:latin typeface="Calibri" panose="020F0502020204030204"/>
                <a:cs typeface="Arial" panose="020B0604020202020204"/>
              </a:rPr>
              <a:t>не</a:t>
            </a:r>
            <a:r>
              <a:rPr lang="ru-RU" sz="2400" b="1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</a:rPr>
              <a:t> осуществляет</a:t>
            </a:r>
            <a:r>
              <a:rPr lang="ru-RU" sz="2400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</a:rPr>
              <a:t> производство/реализацию подакцизных товаров и(или) добычу полезных ископаемых (выписка ЕГРЮЛ/ЕГРИП)</a:t>
            </a:r>
          </a:p>
          <a:p>
            <a:pPr marR="0" lvl="1" indent="-457200" algn="just" defTabSz="914400" eaLnBrk="1" fontAlgn="auto" latinLnBrk="0" hangingPunct="1">
              <a:spcAft>
                <a:spcPts val="600"/>
              </a:spcAft>
              <a:buClr>
                <a:srgbClr val="00B050"/>
              </a:buClr>
              <a:buSzTx/>
              <a:buFont typeface="Wingdings" panose="05000000000000000000" charset="0"/>
              <a:buChar char="ü"/>
              <a:defRPr/>
            </a:pPr>
            <a:r>
              <a:rPr lang="ru-RU" sz="2400" b="1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</a:rPr>
              <a:t>отсутствует задолженность по налогам! </a:t>
            </a:r>
          </a:p>
          <a:p>
            <a:pPr marR="0" lvl="1" indent="-457200" algn="just" defTabSz="914400" eaLnBrk="1" fontAlgn="auto" latinLnBrk="0" hangingPunct="1">
              <a:spcAft>
                <a:spcPts val="600"/>
              </a:spcAft>
              <a:buClr>
                <a:srgbClr val="00B050"/>
              </a:buClr>
              <a:buSzTx/>
              <a:buFont typeface="Wingdings" panose="05000000000000000000" charset="0"/>
              <a:buChar char="ü"/>
              <a:defRPr/>
            </a:pPr>
            <a:r>
              <a:rPr lang="ru-RU" sz="2400" b="1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  <a:sym typeface="+mn-ea"/>
              </a:rPr>
              <a:t>нет просроченной задолженности</a:t>
            </a:r>
            <a:r>
              <a:rPr lang="ru-RU" sz="2400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  <a:sym typeface="+mn-ea"/>
              </a:rPr>
              <a:t> по возврату в бюджет субсидий</a:t>
            </a:r>
          </a:p>
          <a:p>
            <a:pPr marR="0" lvl="1" indent="-457200" algn="just" defTabSz="914400" eaLnBrk="1" fontAlgn="auto" latinLnBrk="0" hangingPunct="1">
              <a:spcAft>
                <a:spcPts val="600"/>
              </a:spcAft>
              <a:buClr>
                <a:srgbClr val="00B050"/>
              </a:buClr>
              <a:buSzTx/>
              <a:buFont typeface="Wingdings" panose="05000000000000000000" charset="0"/>
              <a:buChar char="ü"/>
              <a:defRPr/>
            </a:pPr>
            <a:r>
              <a:rPr lang="ru-RU" sz="2400" b="1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  <a:sym typeface="+mn-ea"/>
              </a:rPr>
              <a:t>не признан нарушителем</a:t>
            </a:r>
            <a:r>
              <a:rPr lang="ru-RU" sz="2400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  <a:sym typeface="+mn-ea"/>
              </a:rPr>
              <a:t> по полученным мерам поддержки (</a:t>
            </a:r>
            <a:r>
              <a:rPr lang="ru-RU" sz="2400" kern="100" spc="-70" dirty="0">
                <a:solidFill>
                  <a:srgbClr val="FF0000"/>
                </a:solidFill>
                <a:uFillTx/>
                <a:latin typeface="Calibri" panose="020F0502020204030204"/>
                <a:cs typeface="Arial" panose="020B0604020202020204"/>
                <a:sym typeface="+mn-ea"/>
              </a:rPr>
              <a:t>rmsp-pp.nalog.ru</a:t>
            </a:r>
            <a:r>
              <a:rPr lang="ru-RU" sz="2400" kern="100" spc="-70" dirty="0">
                <a:solidFill>
                  <a:srgbClr val="0033CC"/>
                </a:solidFill>
                <a:uFillTx/>
                <a:latin typeface="Calibri" panose="020F0502020204030204"/>
                <a:cs typeface="Arial" panose="020B0604020202020204"/>
                <a:sym typeface="+mn-ea"/>
              </a:rPr>
              <a:t>)</a:t>
            </a:r>
          </a:p>
          <a:p>
            <a:pPr marR="0" lvl="1" indent="-457200" algn="just" defTabSz="914400" eaLnBrk="1" fontAlgn="auto" latinLnBrk="0" hangingPunct="1">
              <a:spcAft>
                <a:spcPts val="600"/>
              </a:spcAft>
              <a:buClr>
                <a:srgbClr val="00B050"/>
              </a:buClr>
              <a:buSzTx/>
              <a:buFont typeface="Wingdings" panose="05000000000000000000" charset="0"/>
              <a:buChar char="ü"/>
              <a:defRPr/>
            </a:pPr>
            <a:r>
              <a:rPr lang="ru-RU" sz="2400" b="1" kern="100" spc="-70" dirty="0">
                <a:solidFill>
                  <a:srgbClr val="0033CC"/>
                </a:solidFill>
                <a:uFillTx/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иные требования</a:t>
            </a:r>
            <a:r>
              <a:rPr lang="ru-RU" sz="2400" kern="100" spc="-70" dirty="0">
                <a:solidFill>
                  <a:srgbClr val="0033CC"/>
                </a:solidFill>
                <a:uFillTx/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 Порядка предоставления субсидий</a:t>
            </a:r>
            <a:endParaRPr lang="ru-RU" altLang="ru-RU" sz="2400" kern="100" spc="-70" dirty="0">
              <a:solidFill>
                <a:srgbClr val="0033CC"/>
              </a:solidFill>
              <a:uFillTx/>
              <a:latin typeface="Calibri" panose="020F0502020204030204"/>
              <a:ea typeface="Microsoft YaHei" panose="020B0503020204020204" charset="-122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7629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"/>
          <p:cNvSpPr>
            <a:spLocks noGrp="1"/>
          </p:cNvSpPr>
          <p:nvPr>
            <p:ph type="title"/>
          </p:nvPr>
        </p:nvSpPr>
        <p:spPr bwMode="auto">
          <a:xfrm>
            <a:off x="-96688" y="3645024"/>
            <a:ext cx="12192000" cy="1944216"/>
          </a:xfrm>
        </p:spPr>
        <p:txBody>
          <a:bodyPr vert="horz" wrap="square" lIns="91440" tIns="45720" rIns="91440" bIns="45720" anchor="ctr" anchorCtr="0"/>
          <a:lstStyle/>
          <a:p>
            <a:pPr algn="ctr" defTabSz="914400" fontAlgn="ctr">
              <a:lnSpc>
                <a:spcPct val="96000"/>
              </a:lnSpc>
              <a:buSzTx/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ru-RU" sz="4000" b="1" dirty="0" smtClean="0">
                <a:solidFill>
                  <a:srgbClr val="FF0000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</a:br>
            <a:r>
              <a:rPr lang="ru-RU" sz="4000" b="1" dirty="0" smtClean="0">
                <a:solidFill>
                  <a:srgbClr val="FF0000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ПОДАЧА </a:t>
            </a:r>
            <a:r>
              <a:rPr lang="ru-RU" sz="4000" b="1" dirty="0">
                <a:solidFill>
                  <a:srgbClr val="FF0000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ЗАЯВКИ</a:t>
            </a:r>
            <a:br>
              <a:rPr lang="ru-RU" sz="4000" b="1" dirty="0">
                <a:solidFill>
                  <a:srgbClr val="FF0000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</a:br>
            <a:r>
              <a:rPr lang="ru-RU" sz="4000" b="1" dirty="0" smtClean="0">
                <a:solidFill>
                  <a:schemeClr val="accent6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28 </a:t>
            </a:r>
            <a:r>
              <a:rPr lang="ru-RU" sz="4000" b="1" dirty="0">
                <a:solidFill>
                  <a:schemeClr val="accent6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апреля – </a:t>
            </a:r>
            <a:r>
              <a:rPr lang="ru-RU" sz="4000" b="1" dirty="0" smtClean="0">
                <a:solidFill>
                  <a:schemeClr val="accent6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28 </a:t>
            </a:r>
            <a:r>
              <a:rPr lang="ru-RU" sz="4000" b="1" dirty="0">
                <a:solidFill>
                  <a:schemeClr val="accent6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мая </a:t>
            </a:r>
            <a:r>
              <a:rPr lang="ru-RU" sz="4000" b="1" dirty="0" smtClean="0">
                <a:solidFill>
                  <a:schemeClr val="accent6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2025</a:t>
            </a:r>
            <a:r>
              <a:rPr lang="ru-RU" sz="4000" b="1" dirty="0">
                <a:solidFill>
                  <a:schemeClr val="accent6"/>
                </a:solidFill>
                <a:ea typeface="Microsoft YaHei" panose="020B0503020204020204" charset="-122"/>
              </a:rPr>
              <a:t/>
            </a:r>
            <a:br>
              <a:rPr lang="ru-RU" sz="4000" b="1" dirty="0">
                <a:solidFill>
                  <a:schemeClr val="accent6"/>
                </a:solidFill>
                <a:ea typeface="Microsoft YaHei" panose="020B0503020204020204" charset="-122"/>
              </a:rPr>
            </a:br>
            <a:r>
              <a:rPr lang="ru-RU" sz="2000" b="1" dirty="0">
                <a:solidFill>
                  <a:schemeClr val="accent6"/>
                </a:solidFill>
                <a:ea typeface="Microsoft YaHei" panose="020B0503020204020204" charset="-122"/>
              </a:rPr>
              <a:t>осуществляется в электронном виде посредством государственной информационной системы Ленинградской области «Прием конкурсных заявок от субъектов малого и среднего предпринимательства на предоставление субсидий</a:t>
            </a:r>
            <a:r>
              <a:rPr lang="ru-RU" sz="2000" b="1" dirty="0" smtClean="0">
                <a:solidFill>
                  <a:schemeClr val="accent6"/>
                </a:solidFill>
                <a:ea typeface="Microsoft YaHei" panose="020B0503020204020204" charset="-122"/>
              </a:rPr>
              <a:t>»</a:t>
            </a:r>
            <a:br>
              <a:rPr lang="ru-RU" sz="2000" b="1" dirty="0" smtClean="0">
                <a:solidFill>
                  <a:schemeClr val="accent6"/>
                </a:solidFill>
                <a:ea typeface="Microsoft YaHei" panose="020B0503020204020204" charset="-122"/>
              </a:rPr>
            </a:br>
            <a:r>
              <a:rPr lang="ru-RU" sz="2000" b="1" dirty="0" smtClean="0">
                <a:solidFill>
                  <a:srgbClr val="FF0000"/>
                </a:solidFill>
                <a:ea typeface="Microsoft YaHei" panose="020B0503020204020204" charset="-122"/>
              </a:rPr>
              <a:t>https</a:t>
            </a:r>
            <a:r>
              <a:rPr lang="ru-RU" sz="2000" b="1" dirty="0">
                <a:solidFill>
                  <a:srgbClr val="FF0000"/>
                </a:solidFill>
                <a:ea typeface="Microsoft YaHei" panose="020B0503020204020204" charset="-122"/>
              </a:rPr>
              <a:t>://</a:t>
            </a:r>
            <a:r>
              <a:rPr lang="ru-RU" sz="2000" b="1" dirty="0" smtClean="0">
                <a:solidFill>
                  <a:srgbClr val="FF0000"/>
                </a:solidFill>
                <a:ea typeface="Microsoft YaHei" panose="020B0503020204020204" charset="-122"/>
              </a:rPr>
              <a:t>ssmsp.lenreg.ru</a:t>
            </a:r>
            <a:endParaRPr lang="ru-RU" sz="2000" b="1" dirty="0">
              <a:solidFill>
                <a:srgbClr val="FF0000"/>
              </a:solidFill>
              <a:latin typeface="Calibri" panose="020F0502020204030204"/>
              <a:ea typeface="Microsoft YaHei" panose="020B0503020204020204" charset="-122"/>
              <a:cs typeface="Arial" panose="020B0604020202020204"/>
            </a:endParaRPr>
          </a:p>
        </p:txBody>
      </p:sp>
      <p:sp>
        <p:nvSpPr>
          <p:cNvPr id="5" name="Rectangle 20"/>
          <p:cNvSpPr txBox="1">
            <a:spLocks/>
          </p:cNvSpPr>
          <p:nvPr/>
        </p:nvSpPr>
        <p:spPr bwMode="auto">
          <a:xfrm>
            <a:off x="0" y="1124744"/>
            <a:ext cx="12192000" cy="237626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l">
              <a:lnSpc>
                <a:spcPct val="83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>
              <a:lnSpc>
                <a:spcPct val="83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Calibri" panose="020F0502020204030204"/>
                <a:ea typeface="Microsoft YaHei" panose="020B0503020204020204" charset="-122"/>
              </a:defRPr>
            </a:lvl2pPr>
            <a:lvl3pPr algn="l">
              <a:lnSpc>
                <a:spcPct val="83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Calibri" panose="020F0502020204030204"/>
                <a:ea typeface="Microsoft YaHei" panose="020B0503020204020204" charset="-122"/>
              </a:defRPr>
            </a:lvl3pPr>
            <a:lvl4pPr algn="l">
              <a:lnSpc>
                <a:spcPct val="83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Calibri" panose="020F0502020204030204"/>
                <a:ea typeface="Microsoft YaHei" panose="020B0503020204020204" charset="-122"/>
              </a:defRPr>
            </a:lvl4pPr>
            <a:lvl5pPr algn="l">
              <a:lnSpc>
                <a:spcPct val="83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Calibri" panose="020F0502020204030204"/>
                <a:ea typeface="Microsoft YaHei" panose="020B0503020204020204" charset="-122"/>
              </a:defRPr>
            </a:lvl5pPr>
            <a:lvl6pPr marL="2514600" indent="-228600" algn="l">
              <a:lnSpc>
                <a:spcPct val="83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Calibri" panose="020F0502020204030204"/>
                <a:ea typeface="Microsoft YaHei" panose="020B0503020204020204" charset="-122"/>
              </a:defRPr>
            </a:lvl6pPr>
            <a:lvl7pPr marL="2971800" indent="-228600" algn="l">
              <a:lnSpc>
                <a:spcPct val="83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Calibri" panose="020F0502020204030204"/>
                <a:ea typeface="Microsoft YaHei" panose="020B0503020204020204" charset="-122"/>
              </a:defRPr>
            </a:lvl7pPr>
            <a:lvl8pPr marL="3429000" indent="-228600" algn="l">
              <a:lnSpc>
                <a:spcPct val="83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Calibri" panose="020F0502020204030204"/>
                <a:ea typeface="Microsoft YaHei" panose="020B0503020204020204" charset="-122"/>
              </a:defRPr>
            </a:lvl8pPr>
            <a:lvl9pPr marL="3886200" indent="-228600" algn="l">
              <a:lnSpc>
                <a:spcPct val="83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>
                <a:solidFill>
                  <a:srgbClr val="000000"/>
                </a:solidFill>
                <a:latin typeface="Calibri" panose="020F0502020204030204"/>
                <a:ea typeface="Microsoft YaHei" panose="020B0503020204020204" charset="-122"/>
              </a:defRPr>
            </a:lvl9pPr>
          </a:lstStyle>
          <a:p>
            <a:pPr algn="ctr" fontAlgn="ctr">
              <a:lnSpc>
                <a:spcPct val="96000"/>
              </a:lnSpc>
              <a:buSzTx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ru-RU" sz="4000" b="1" dirty="0" smtClean="0">
                <a:solidFill>
                  <a:srgbClr val="FF0000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ВЕБИНАР ОБ УСЛОВИЯХ ПРЕДОСТАВЛЕНИЯ СУБСИДИИ И ПОДАЧЕ ЗАЯВКИ</a:t>
            </a:r>
            <a:br>
              <a:rPr lang="ru-RU" sz="4000" b="1" dirty="0" smtClean="0">
                <a:solidFill>
                  <a:srgbClr val="FF0000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</a:br>
            <a:r>
              <a:rPr lang="ru-RU" sz="4000" b="1" dirty="0" smtClean="0">
                <a:solidFill>
                  <a:schemeClr val="accent6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18 апреля 2025 в 11</a:t>
            </a:r>
            <a:r>
              <a:rPr lang="en-US" sz="4000" b="1" dirty="0" smtClean="0">
                <a:solidFill>
                  <a:schemeClr val="accent6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:00</a:t>
            </a:r>
          </a:p>
          <a:p>
            <a:pPr algn="ctr" fontAlgn="ctr">
              <a:lnSpc>
                <a:spcPct val="96000"/>
              </a:lnSpc>
              <a:buSzTx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en-US" b="1" dirty="0">
                <a:solidFill>
                  <a:schemeClr val="accent6"/>
                </a:solidFill>
                <a:ea typeface="Microsoft YaHei" panose="020B0503020204020204" charset="-122"/>
              </a:rPr>
              <a:t>(https://salutejazz.ru/calls/nx40cv?psw=OAQWEUISBBxfFBEHHQYTD1AeDA)</a:t>
            </a:r>
            <a:endParaRPr lang="ru-RU" b="1" dirty="0">
              <a:solidFill>
                <a:schemeClr val="accent6"/>
              </a:solidFill>
              <a:latin typeface="Calibri" panose="020F0502020204030204"/>
              <a:ea typeface="Microsoft YaHei" panose="020B0503020204020204" charset="-122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087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34" name="AutoShape 1"/>
          <p:cNvSpPr/>
          <p:nvPr/>
        </p:nvSpPr>
        <p:spPr bwMode="auto">
          <a:xfrm rot="1560000">
            <a:off x="7823200" y="4348163"/>
            <a:ext cx="5646738" cy="3467100"/>
          </a:xfrm>
          <a:custGeom>
            <a:avLst/>
            <a:gdLst>
              <a:gd name="txL" fmla="*/ 0 w 5646738"/>
              <a:gd name="txT" fmla="*/ 0 h 3467100"/>
              <a:gd name="txR" fmla="*/ 5646738 w 5646738"/>
              <a:gd name="txB" fmla="*/ 3467100 h 3467100"/>
            </a:gdLst>
            <a:ahLst/>
            <a:cxnLst>
              <a:cxn ang="0">
                <a:pos x="5646738" y="1733550"/>
              </a:cxn>
              <a:cxn ang="5898240">
                <a:pos x="2823369" y="3467100"/>
              </a:cxn>
              <a:cxn ang="11796480">
                <a:pos x="0" y="1733550"/>
              </a:cxn>
              <a:cxn ang="17694720">
                <a:pos x="2823369" y="0"/>
              </a:cxn>
            </a:cxnLst>
            <a:rect l="txL" t="txT" r="txR" b="txB"/>
            <a:pathLst>
              <a:path w="5646738" h="3467100" extrusionOk="0">
                <a:moveTo>
                  <a:pt x="0" y="9634"/>
                </a:moveTo>
                <a:lnTo>
                  <a:pt x="-16326" y="0"/>
                </a:lnTo>
                <a:lnTo>
                  <a:pt x="15686" y="9634"/>
                </a:lnTo>
                <a:lnTo>
                  <a:pt x="0" y="9634"/>
                </a:lnTo>
                <a:close/>
              </a:path>
            </a:pathLst>
          </a:custGeom>
          <a:solidFill>
            <a:srgbClr val="0070C0"/>
          </a:solidFill>
          <a:ln w="12600">
            <a:noFill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8435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54326" y="972761"/>
            <a:ext cx="939800" cy="10560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7" name="Rectangle 6"/>
          <p:cNvSpPr/>
          <p:nvPr/>
        </p:nvSpPr>
        <p:spPr bwMode="auto">
          <a:xfrm>
            <a:off x="11718925" y="6416675"/>
            <a:ext cx="333375" cy="411163"/>
          </a:xfrm>
          <a:prstGeom prst="rect">
            <a:avLst/>
          </a:prstGeom>
          <a:noFill/>
          <a:ln w="9525">
            <a:noFill/>
          </a:ln>
        </p:spPr>
        <p:txBody>
          <a:bodyPr wrap="none" lIns="90000" tIns="45000" rIns="90000" bIns="45000">
            <a:spAutoFit/>
          </a:bodyPr>
          <a:lstStyle/>
          <a:p>
            <a:pPr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defRPr/>
            </a:pPr>
            <a:fld id="{9A0DB2DC-4C9A-4742-B13C-FB6460FD3503}" type="slidenum">
              <a:rPr lang="ru-RU" sz="1800">
                <a:solidFill>
                  <a:srgbClr val="FFFFFF"/>
                </a:solidFill>
                <a:latin typeface="Panton SemiBold"/>
              </a:rPr>
              <a:t>7</a:t>
            </a:fld>
            <a:endParaRPr lang="ru-RU" sz="1800">
              <a:solidFill>
                <a:srgbClr val="FFFFFF"/>
              </a:solidFill>
              <a:latin typeface="Panton SemiBold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-24765" y="4004945"/>
            <a:ext cx="12192000" cy="270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914400">
              <a:lnSpc>
                <a:spcPct val="90000"/>
              </a:lnSpc>
              <a:spcBef>
                <a:spcPts val="15"/>
              </a:spcBef>
              <a:spcAft>
                <a:spcPts val="6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defRPr/>
            </a:pPr>
            <a:r>
              <a:rPr lang="ru-RU" sz="2800" b="1" cap="none" spc="0" dirty="0">
                <a:solidFill>
                  <a:srgbClr val="EE2128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Информация о датах приема заявок и порядке предоставления </a:t>
            </a:r>
          </a:p>
          <a:p>
            <a:pPr marR="0" algn="ctr" defTabSz="914400">
              <a:lnSpc>
                <a:spcPct val="90000"/>
              </a:lnSpc>
              <a:spcBef>
                <a:spcPts val="15"/>
              </a:spcBef>
              <a:spcAft>
                <a:spcPts val="6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defRPr/>
            </a:pPr>
            <a:r>
              <a:rPr lang="ru-RU" sz="2800" b="1" cap="none" spc="0" dirty="0">
                <a:solidFill>
                  <a:srgbClr val="EE2128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субсидий и грантов </a:t>
            </a:r>
            <a:r>
              <a:rPr lang="ru-RU" sz="2800" cap="none" spc="0" dirty="0">
                <a:solidFill>
                  <a:srgbClr val="EE2128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/>
            </a:r>
            <a:br>
              <a:rPr lang="ru-RU" sz="2800" cap="none" spc="0" dirty="0">
                <a:solidFill>
                  <a:srgbClr val="EE2128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</a:br>
            <a:r>
              <a:rPr lang="en-US" sz="2800" b="1" cap="none" spc="0" dirty="0">
                <a:solidFill>
                  <a:srgbClr val="243D99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msp.lenobl.ru</a:t>
            </a:r>
            <a:r>
              <a:rPr lang="ru-RU" sz="2800" b="1" cap="none" spc="0" dirty="0">
                <a:solidFill>
                  <a:srgbClr val="243D99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   и    81</a:t>
            </a:r>
            <a:r>
              <a:rPr lang="en-US" sz="2800" b="1" cap="none" spc="0" dirty="0">
                <a:solidFill>
                  <a:srgbClr val="243D99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3.ru</a:t>
            </a:r>
            <a:endParaRPr lang="ru-RU" sz="2800" b="1" cap="none" spc="0" dirty="0">
              <a:solidFill>
                <a:srgbClr val="243D99"/>
              </a:solidFill>
              <a:latin typeface="Calibri" panose="020F0502020204030204"/>
              <a:ea typeface="Microsoft YaHei" panose="020B0503020204020204" charset="-122"/>
              <a:cs typeface="Arial" panose="020B0604020202020204"/>
            </a:endParaRPr>
          </a:p>
          <a:p>
            <a:pPr marR="0" algn="ctr" defTabSz="914400">
              <a:buClrTx/>
              <a:buSzTx/>
              <a:buFontTx/>
              <a:buNone/>
              <a:defRPr/>
            </a:pPr>
            <a:r>
              <a:rPr lang="ru-RU" sz="2800" b="1" cap="none" spc="0" dirty="0">
                <a:solidFill>
                  <a:srgbClr val="EE2128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Консультации ГКУ «ЛОЦПП»</a:t>
            </a:r>
            <a:r>
              <a:rPr lang="ru-RU" sz="2800" b="1" cap="none" spc="0" dirty="0">
                <a:solidFill>
                  <a:srgbClr val="F1575E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 </a:t>
            </a:r>
            <a:endParaRPr lang="ru-RU" sz="2800" b="1" cap="none" spc="0" dirty="0">
              <a:solidFill>
                <a:srgbClr val="FF0000"/>
              </a:solidFill>
              <a:latin typeface="Calibri" panose="020F0502020204030204"/>
              <a:ea typeface="Microsoft YaHei" panose="020B0503020204020204" charset="-122"/>
              <a:cs typeface="Arial" panose="020B0604020202020204"/>
            </a:endParaRPr>
          </a:p>
          <a:p>
            <a:pPr marR="0" algn="ctr" defTabSz="914400">
              <a:buClrTx/>
              <a:buSzTx/>
              <a:buFontTx/>
              <a:buNone/>
              <a:defRPr/>
            </a:pPr>
            <a:r>
              <a:rPr lang="ru-RU" sz="2800" b="1" cap="none" spc="0" dirty="0">
                <a:solidFill>
                  <a:srgbClr val="243D99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8 </a:t>
            </a:r>
            <a:r>
              <a:rPr lang="en-US" sz="2800" b="1" cap="none" spc="0" dirty="0">
                <a:solidFill>
                  <a:srgbClr val="243D99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(812) </a:t>
            </a:r>
            <a:r>
              <a:rPr lang="ru-RU" sz="2800" b="1" cap="none" spc="0" dirty="0">
                <a:solidFill>
                  <a:srgbClr val="243D99"/>
                </a:solidFill>
                <a:latin typeface="Calibri" panose="020F0502020204030204"/>
                <a:ea typeface="Microsoft YaHei" panose="020B0503020204020204" charset="-122"/>
                <a:cs typeface="Arial" panose="020B0604020202020204"/>
              </a:rPr>
              <a:t>576-64-06</a:t>
            </a:r>
          </a:p>
          <a:p>
            <a:pPr marR="0" algn="ctr" defTabSz="914400">
              <a:buClrTx/>
              <a:buSzTx/>
              <a:buFontTx/>
              <a:buNone/>
              <a:defRPr/>
            </a:pPr>
            <a:endParaRPr lang="ru-RU" sz="2800" b="1" cap="none" spc="0" dirty="0">
              <a:solidFill>
                <a:srgbClr val="243D99"/>
              </a:solidFill>
              <a:latin typeface="Calibri" panose="020F0502020204030204"/>
              <a:ea typeface="Microsoft YaHei" panose="020B0503020204020204" charset="-122"/>
              <a:cs typeface="Arial" panose="020B0604020202020204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479376" y="2238331"/>
            <a:ext cx="5301451" cy="8013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lnSpc>
                <a:spcPct val="96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ru-RU" sz="1600" b="1" dirty="0">
                <a:solidFill>
                  <a:srgbClr val="455AA8"/>
                </a:solidFill>
                <a:latin typeface="Calibri" panose="020F0502020204030204"/>
                <a:ea typeface="DejaVu Sans"/>
              </a:rPr>
              <a:t>Комитет по развитию малого, среднего бизнеса </a:t>
            </a:r>
          </a:p>
          <a:p>
            <a:pPr defTabSz="914400">
              <a:lnSpc>
                <a:spcPct val="96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ru-RU" sz="1600" b="1" dirty="0">
                <a:solidFill>
                  <a:srgbClr val="455AA8"/>
                </a:solidFill>
                <a:latin typeface="Calibri" panose="020F0502020204030204"/>
                <a:ea typeface="DejaVu Sans"/>
              </a:rPr>
              <a:t>и потребительского рынка</a:t>
            </a:r>
          </a:p>
          <a:p>
            <a:pPr defTabSz="914400">
              <a:lnSpc>
                <a:spcPct val="96000"/>
              </a:lnSpc>
              <a:spcBef>
                <a:spcPts val="15"/>
              </a:spcBef>
              <a:spcAft>
                <a:spcPts val="15"/>
              </a:spcAft>
              <a:buClr>
                <a:srgbClr val="000000"/>
              </a:buClr>
              <a:buSzPct val="100000"/>
              <a:buFont typeface="Times New Roman" panose="02020603050405020304"/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972800" algn="l"/>
              </a:tabLst>
              <a:defRPr/>
            </a:pPr>
            <a:r>
              <a:rPr lang="ru-RU" b="1" dirty="0">
                <a:solidFill>
                  <a:srgbClr val="455AA8"/>
                </a:solidFill>
                <a:latin typeface="Calibri" panose="020F0502020204030204"/>
                <a:ea typeface="DejaVu Sans"/>
              </a:rPr>
              <a:t>Ленинградской области</a:t>
            </a:r>
            <a:r>
              <a:rPr lang="ru-RU" sz="1600" b="1" dirty="0">
                <a:solidFill>
                  <a:srgbClr val="455AA8"/>
                </a:solidFill>
                <a:latin typeface="Calibri" panose="020F0502020204030204"/>
                <a:ea typeface="DejaVu Sans"/>
              </a:rPr>
              <a:t>                                                                </a:t>
            </a:r>
            <a:endParaRPr lang="ru-RU" dirty="0">
              <a:solidFill>
                <a:srgbClr val="455AA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Arial"/>
      </a:majorFont>
      <a:minorFont>
        <a:latin typeface="Calibri"/>
        <a:ea typeface="Microsoft YaHei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/>
      <a:lstStyle/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/>
      <a:lstStyle/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Arial"/>
      </a:majorFont>
      <a:minorFont>
        <a:latin typeface="Calibri"/>
        <a:ea typeface="Microsoft YaHei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/>
      <a:lstStyle/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/>
      <a:lstStyle/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4553</TotalTime>
  <Words>300</Words>
  <Application>Microsoft Office PowerPoint</Application>
  <PresentationFormat>Произвольный</PresentationFormat>
  <Paragraphs>41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Тема Office</vt:lpstr>
      <vt:lpstr>Презентация PowerPoint</vt:lpstr>
      <vt:lpstr>Презентация PowerPoint</vt:lpstr>
      <vt:lpstr>ОБЩАЯ ИНФОРМАЦИЯ</vt:lpstr>
      <vt:lpstr>ТРЕБОВАНИЯ К СОИСКАТЕЛЮ</vt:lpstr>
      <vt:lpstr>ТРЕБОВАНИЯ К СОИСКАТЕЛЮ</vt:lpstr>
      <vt:lpstr> ПОДАЧА ЗАЯВКИ 28 апреля – 28 мая 2025 осуществляется в электронном виде посредством государственной информационной системы Ленинградской области «Прием конкурсных заявок от субъектов малого и среднего предпринимательства на предоставление субсидий» https://ssmsp.lenreg.ru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   «О ходе подготовки образовательных организаций  к новому 2022-2023 учебному году»</dc:title>
  <dc:creator>Иванова Вероника Вадимовна</dc:creator>
  <cp:lastModifiedBy>Карасев Валерий Олегович</cp:lastModifiedBy>
  <cp:revision>506</cp:revision>
  <dcterms:created xsi:type="dcterms:W3CDTF">2022-07-23T06:53:00Z</dcterms:created>
  <dcterms:modified xsi:type="dcterms:W3CDTF">2025-04-03T10:12:56Z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Notes">
    <vt:i4>3</vt:i4>
  </property>
  <property fmtid="{D5CDD505-2E9C-101B-9397-08002B2CF9AE}" pid="4" name="PresentationFormat">
    <vt:lpwstr>������������</vt:lpwstr>
  </property>
  <property fmtid="{D5CDD505-2E9C-101B-9397-08002B2CF9AE}" pid="5" name="Slides">
    <vt:i4>8</vt:i4>
  </property>
  <property fmtid="{D5CDD505-2E9C-101B-9397-08002B2CF9AE}" pid="6" name="ICV">
    <vt:lpwstr>F408CCC5A4234DEAA124CFD53F4EE9E7</vt:lpwstr>
  </property>
  <property fmtid="{D5CDD505-2E9C-101B-9397-08002B2CF9AE}" pid="7" name="KSOProductBuildVer">
    <vt:lpwstr>1033-12.2.0.13472</vt:lpwstr>
  </property>
</Properties>
</file>